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64" r:id="rId2"/>
    <p:sldId id="339" r:id="rId3"/>
    <p:sldId id="340" r:id="rId4"/>
    <p:sldId id="376" r:id="rId5"/>
    <p:sldId id="377" r:id="rId6"/>
    <p:sldId id="341" r:id="rId7"/>
    <p:sldId id="342" r:id="rId8"/>
    <p:sldId id="343" r:id="rId9"/>
    <p:sldId id="345" r:id="rId10"/>
    <p:sldId id="374" r:id="rId11"/>
    <p:sldId id="324" r:id="rId12"/>
    <p:sldId id="346" r:id="rId13"/>
    <p:sldId id="375" r:id="rId14"/>
    <p:sldId id="332" r:id="rId15"/>
    <p:sldId id="331" r:id="rId16"/>
    <p:sldId id="351" r:id="rId17"/>
    <p:sldId id="367" r:id="rId18"/>
    <p:sldId id="326" r:id="rId19"/>
    <p:sldId id="358" r:id="rId20"/>
    <p:sldId id="373" r:id="rId21"/>
    <p:sldId id="354" r:id="rId22"/>
    <p:sldId id="371" r:id="rId23"/>
    <p:sldId id="372" r:id="rId24"/>
    <p:sldId id="355" r:id="rId25"/>
    <p:sldId id="356" r:id="rId26"/>
    <p:sldId id="368" r:id="rId27"/>
    <p:sldId id="369" r:id="rId28"/>
    <p:sldId id="370" r:id="rId29"/>
    <p:sldId id="269"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2" autoAdjust="0"/>
    <p:restoredTop sz="83025" autoAdjust="0"/>
  </p:normalViewPr>
  <p:slideViewPr>
    <p:cSldViewPr snapToGrid="0">
      <p:cViewPr varScale="1">
        <p:scale>
          <a:sx n="95" d="100"/>
          <a:sy n="95" d="100"/>
        </p:scale>
        <p:origin x="12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2/10/2022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2/10/2022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6</a:t>
            </a:fld>
            <a:endParaRPr lang="en-US" dirty="0"/>
          </a:p>
        </p:txBody>
      </p:sp>
    </p:spTree>
    <p:extLst>
      <p:ext uri="{BB962C8B-B14F-4D97-AF65-F5344CB8AC3E}">
        <p14:creationId xmlns:p14="http://schemas.microsoft.com/office/powerpoint/2010/main" val="347938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10</a:t>
            </a:fld>
            <a:endParaRPr lang="en-US" dirty="0"/>
          </a:p>
        </p:txBody>
      </p:sp>
    </p:spTree>
    <p:extLst>
      <p:ext uri="{BB962C8B-B14F-4D97-AF65-F5344CB8AC3E}">
        <p14:creationId xmlns:p14="http://schemas.microsoft.com/office/powerpoint/2010/main" val="312342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12</a:t>
            </a:fld>
            <a:endParaRPr lang="en-US" dirty="0"/>
          </a:p>
        </p:txBody>
      </p:sp>
    </p:spTree>
    <p:extLst>
      <p:ext uri="{BB962C8B-B14F-4D97-AF65-F5344CB8AC3E}">
        <p14:creationId xmlns:p14="http://schemas.microsoft.com/office/powerpoint/2010/main" val="79355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14</a:t>
            </a:fld>
            <a:endParaRPr lang="en-US" dirty="0"/>
          </a:p>
        </p:txBody>
      </p:sp>
    </p:spTree>
    <p:extLst>
      <p:ext uri="{BB962C8B-B14F-4D97-AF65-F5344CB8AC3E}">
        <p14:creationId xmlns:p14="http://schemas.microsoft.com/office/powerpoint/2010/main" val="77171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24</a:t>
            </a:fld>
            <a:endParaRPr lang="en-US" dirty="0"/>
          </a:p>
        </p:txBody>
      </p:sp>
    </p:spTree>
    <p:extLst>
      <p:ext uri="{BB962C8B-B14F-4D97-AF65-F5344CB8AC3E}">
        <p14:creationId xmlns:p14="http://schemas.microsoft.com/office/powerpoint/2010/main" val="153460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29</a:t>
            </a:fld>
            <a:endParaRPr lang="en-US" dirty="0"/>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2/10/2022</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2/10/2022</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2/10/2022</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2/10/2022</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February 10, 2022</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01396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February 10, 2022</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37776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 id="2147483689" r:id="rId5"/>
    <p:sldLayoutId id="2147483690" r:id="rId6"/>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lassroomclipboard.com/830067/Test/C3C50C36-48CC-4FE8-9343-B1A289F3440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daodas.sc.gov/training/calendar/daodas-tall-cop-drug-trends-training-3822/" TargetMode="External"/><Relationship Id="rId2" Type="http://schemas.openxmlformats.org/officeDocument/2006/relationships/image" Target="https://files.constantcontact.com/5e8d8d76201/c5262da5-9018-49d3-9992-77bbe5341c34.jpg" TargetMode="External"/><Relationship Id="rId1" Type="http://schemas.openxmlformats.org/officeDocument/2006/relationships/slideLayout" Target="../slideLayouts/slideLayout3.xml"/><Relationship Id="rId4" Type="http://schemas.openxmlformats.org/officeDocument/2006/relationships/hyperlink" Target="https://www.daodas.sc.gov/training/calendar/daodas-tall-cop-drug-trends-training-3102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fesaversconference.org/"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rx-summit.co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20.rs6.net/tn.jsp?f=0012QUCaJ5vzh8UKZCMPo-Y5qX7ruyZUZs2mqblGUmz9rF1cXzZewKuoMzaN2fU4V4ZOv8BtM9S-hcNaMJbcrnh4hiNsT3aBQ16MRb4N8YtZ8AeZKfJbyweKPZAZL5R_Cdr1aF-FyrTewEDUeY4UM4UT1wF_yvddkno_CkyAT9IQaXuRWe6IXaDxA==&amp;c=U_6H3B8lzH-IOPWVoeVg9D6bHrd1RzCIUOWAjmYQzPLcSW226avQZQ==&amp;ch=pRVGQu4xuRbCs3LPU6lSKtSFBkpvB0dRI7mfEeYR27hR3f4vDIDLUA==" TargetMode="External"/><Relationship Id="rId2" Type="http://schemas.openxmlformats.org/officeDocument/2006/relationships/hyperlink" Target="https://www.alcoholpolicyconference.org/event-details/alcohol-policy-19-ap19-conference" TargetMode="External"/><Relationship Id="rId1" Type="http://schemas.openxmlformats.org/officeDocument/2006/relationships/slideLayout" Target="../slideLayouts/slideLayout3.xml"/><Relationship Id="rId4" Type="http://schemas.openxmlformats.org/officeDocument/2006/relationships/hyperlink" Target="https://r20.rs6.net/tn.jsp?f=0012QUCaJ5vzh8UKZCMPo-Y5qX7ruyZUZs2mqblGUmz9rF1cXzZewKuoP22u2IEGtlqK8UJETDMFarGQ55O8cNl7X3l9f0sijkd9M0hRIFWsPiARO6x3X-eJUgiIjoLHl-UJm13ifqa1WMNyZHrB-lK-oNYWC_2GbP_YN15tSbVukA=&amp;c=U_6H3B8lzH-IOPWVoeVg9D6bHrd1RzCIUOWAjmYQzPLcSW226avQZQ==&amp;ch=pRVGQu4xuRbCs3LPU6lSKtSFBkpvB0dRI7mfEeYR27hR3f4vDIDLU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docx"/></Relationships>
</file>

<file path=ppt/slides/_rels/slide21.xml.rels><?xml version="1.0" encoding="UTF-8" standalone="yes"?>
<Relationships xmlns="http://schemas.openxmlformats.org/package/2006/relationships"><Relationship Id="rId3" Type="http://schemas.openxmlformats.org/officeDocument/2006/relationships/hyperlink" Target="mailto:david.wilson@samhsa.hhs.gov" TargetMode="External"/><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hyperlink" Target="https://www.samhsa.gov/prevention-week/abou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cc02.safelinks.protection.outlook.com/?url=https%3A%2F%2Favxm.maillist-manage.com%2Fclick.zc%3Fm%3D1%26mrd%3D1424eec3cb39554d%26od%3D3ze5171264d0b722447067345832235eea41552e3258652d93db957bd0feb32ca1%26linkDgs%3D1424eec3cb393668%26repDgs%3D1424eec3cb396cc2&amp;data=04%7C01%7Cmnienhius%40daodas.sc.gov%7Cd4e0aa17514e4e6960cf08d9e198d2ff%7Ce9f8d01480d84f27b0d6c3d6c085fcdd%7C0%7C0%7C637788869221155759%7CUnknown%7CTWFpbGZsb3d8eyJWIjoiMC4wLjAwMDAiLCJQIjoiV2luMzIiLCJBTiI6Ik1haWwiLCJXVCI6Mn0%3D%7C2000&amp;sdata=IZN437n5wjwJf6ATk09FqV%2BoFWNRiyD9K5wFvRvjIzI%3D&amp;reserved=0" TargetMode="Externa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image" Target="https://campaign-image.com/zohocampaigns/image2_zc_v3_298626000008853004.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gcc02.safelinks.protection.outlook.com/?url=https%3A%2F%2Fus06web.zoom.us%2Fj%2F81820531898%3Fpwd%3DOVc3SEQ3NkNyUmQrL2p0c1cwUWFEZz09%26from%3Daddon&amp;data=04%7C01%7Cmnienhius%40daodas.sc.gov%7C786475d6e7b14f7df8b408d9e67df825%7Ce9f8d01480d84f27b0d6c3d6c085fcdd%7C0%7C0%7C637794251105405695%7CUnknown%7CTWFpbGZsb3d8eyJWIjoiMC4wLjAwMDAiLCJQIjoiV2luMzIiLCJBTiI6Ik1haWwiLCJXVCI6Mn0%3D%7C1000&amp;sdata=33lKp2Z7VLp9Wkq3UdKn34idUUkuMI1FsQEMaNQWM9g%3D&amp;reserved=0"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gcc02.safelinks.protection.outlook.com/?url=https%3A%2F%2Fus06web.zoom.us%2Fj%2F85323339647%3Fpwd%3DSUtJUFNta0lVMjNaaUJ3eWV2bmM3dz09%26from%3Daddon&amp;data=04%7C01%7Cmnienhius%40daodas.sc.gov%7Cddd88b30d21844d0fd7608d9e67e16dd%7Ce9f8d01480d84f27b0d6c3d6c085fcdd%7C0%7C0%7C637794251625468310%7CUnknown%7CTWFpbGZsb3d8eyJWIjoiMC4wLjAwMDAiLCJQIjoiV2luMzIiLCJBTiI6Ik1haWwiLCJXVCI6Mn0%3D%7C1000&amp;sdata=MVb7cxFTF6HmWqHFdr0nO%2FySldFN9nIALT07FKPPqo8%3D&amp;reserved=0"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prevention@daodas.sc.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ncweb.pire.org/scdocumen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daodas.stepprogram@daodas.sc.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2/10/2022</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Updates</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a:p>
            <a:pPr algn="ctr"/>
            <a:r>
              <a:rPr lang="en-US" sz="2200" b="1" dirty="0">
                <a:solidFill>
                  <a:schemeClr val="tx2">
                    <a:lumMod val="50000"/>
                  </a:schemeClr>
                </a:solidFill>
              </a:rPr>
              <a:t>February 10, 2022</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2E526-A7DF-483E-94A1-586809F18E54}"/>
              </a:ext>
            </a:extLst>
          </p:cNvPr>
          <p:cNvSpPr>
            <a:spLocks noGrp="1"/>
          </p:cNvSpPr>
          <p:nvPr>
            <p:ph idx="1"/>
          </p:nvPr>
        </p:nvSpPr>
        <p:spPr>
          <a:xfrm>
            <a:off x="432079" y="1276141"/>
            <a:ext cx="10723601" cy="4592953"/>
          </a:xfrm>
        </p:spPr>
        <p:txBody>
          <a:bodyPr/>
          <a:lstStyle/>
          <a:p>
            <a:r>
              <a:rPr lang="en-US" dirty="0"/>
              <a:t>There is a learning curve and this is an iterative process as we discover the capabilities and functionalities of the system.</a:t>
            </a:r>
          </a:p>
          <a:p>
            <a:r>
              <a:rPr lang="en-US" dirty="0"/>
              <a:t> The plan is to have the County Plan/Block Grant application developed and tested by middle of March-2022. Once successfully accepted by DAODAS testers, we will then schedule a related review session with the representatives of BHSA before rolling out to the field.</a:t>
            </a:r>
          </a:p>
          <a:p>
            <a:r>
              <a:rPr lang="en-US" dirty="0"/>
              <a:t> As we then move to build out the post-award side, we will then schedule another such review session with the representatives of BHSA before rolling out to the field.</a:t>
            </a:r>
          </a:p>
          <a:p>
            <a:r>
              <a:rPr lang="en-US" dirty="0"/>
              <a:t>Training and technical assistance as we make this transition will be a priority. </a:t>
            </a:r>
          </a:p>
          <a:p>
            <a:r>
              <a:rPr lang="en-US" i="1" dirty="0"/>
              <a:t>IMPORTANT REMINDER for Prevention:</a:t>
            </a:r>
          </a:p>
          <a:p>
            <a:r>
              <a:rPr lang="en-US" i="1" dirty="0"/>
              <a:t>FY22 data will continue to be collected through the current reporting systems through the end of the state fiscal year. </a:t>
            </a:r>
          </a:p>
          <a:p>
            <a:endParaRPr lang="en-US" dirty="0"/>
          </a:p>
        </p:txBody>
      </p:sp>
      <p:sp>
        <p:nvSpPr>
          <p:cNvPr id="3" name="Date Placeholder 2">
            <a:extLst>
              <a:ext uri="{FF2B5EF4-FFF2-40B4-BE49-F238E27FC236}">
                <a16:creationId xmlns:a16="http://schemas.microsoft.com/office/drawing/2014/main" id="{94F2DC1C-258B-4982-A560-38F1C25DF4E5}"/>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Rectangle 3">
            <a:extLst>
              <a:ext uri="{FF2B5EF4-FFF2-40B4-BE49-F238E27FC236}">
                <a16:creationId xmlns:a16="http://schemas.microsoft.com/office/drawing/2014/main" id="{D7E98581-7A18-46D3-BECD-2CB83A58B02F}"/>
              </a:ext>
            </a:extLst>
          </p:cNvPr>
          <p:cNvSpPr/>
          <p:nvPr/>
        </p:nvSpPr>
        <p:spPr>
          <a:xfrm>
            <a:off x="323643" y="804240"/>
            <a:ext cx="2883033" cy="369332"/>
          </a:xfrm>
          <a:prstGeom prst="rect">
            <a:avLst/>
          </a:prstGeom>
        </p:spPr>
        <p:txBody>
          <a:bodyPr wrap="none">
            <a:spAutoFit/>
          </a:bodyPr>
          <a:lstStyle/>
          <a:p>
            <a:r>
              <a:rPr lang="en-US" b="1" dirty="0">
                <a:solidFill>
                  <a:srgbClr val="00838B"/>
                </a:solidFill>
              </a:rPr>
              <a:t>Grants Management System</a:t>
            </a:r>
          </a:p>
        </p:txBody>
      </p:sp>
    </p:spTree>
    <p:extLst>
      <p:ext uri="{BB962C8B-B14F-4D97-AF65-F5344CB8AC3E}">
        <p14:creationId xmlns:p14="http://schemas.microsoft.com/office/powerpoint/2010/main" val="404923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0BD990-B518-407F-ABED-A7B2153D79FD}"/>
              </a:ext>
            </a:extLst>
          </p:cNvPr>
          <p:cNvSpPr>
            <a:spLocks noGrp="1"/>
          </p:cNvSpPr>
          <p:nvPr>
            <p:ph idx="1"/>
          </p:nvPr>
        </p:nvSpPr>
        <p:spPr>
          <a:xfrm>
            <a:off x="986413" y="1706920"/>
            <a:ext cx="10219173" cy="4752869"/>
          </a:xfrm>
        </p:spPr>
        <p:txBody>
          <a:bodyPr/>
          <a:lstStyle/>
          <a:p>
            <a:r>
              <a:rPr lang="en-US" dirty="0"/>
              <a:t> Test Link: </a:t>
            </a:r>
            <a:r>
              <a:rPr lang="en-US" dirty="0">
                <a:hlinkClick r:id="rId2"/>
              </a:rPr>
              <a:t>https://www.classroomclipboard.com/830067/Test/C3C50C36-48CC-4FE8-9343-B1A289F34409</a:t>
            </a:r>
            <a:endParaRPr lang="en-US" dirty="0"/>
          </a:p>
          <a:p>
            <a:r>
              <a:rPr lang="en-US" dirty="0"/>
              <a:t> The test can be taken </a:t>
            </a:r>
            <a:r>
              <a:rPr lang="en-US" b="1" dirty="0"/>
              <a:t>online using link above and code (FEFAHFF). </a:t>
            </a:r>
            <a:r>
              <a:rPr lang="en-US" dirty="0"/>
              <a:t>The participant has </a:t>
            </a:r>
            <a:r>
              <a:rPr lang="en-US" b="1" dirty="0"/>
              <a:t>30 minutes to complete the test</a:t>
            </a:r>
            <a:r>
              <a:rPr lang="en-US" dirty="0"/>
              <a:t>. The test is saved in the DAODAS account. </a:t>
            </a:r>
          </a:p>
          <a:p>
            <a:r>
              <a:rPr lang="en-US" dirty="0"/>
              <a:t>At the conclusion of the course, please send the following information for us to email you the scores and test results back: </a:t>
            </a:r>
          </a:p>
          <a:p>
            <a:pPr lvl="1"/>
            <a:r>
              <a:rPr lang="en-US" dirty="0"/>
              <a:t>first and last name of the participant (we need to know the exact name they register with to take the test) and the date of the training. </a:t>
            </a:r>
          </a:p>
          <a:p>
            <a:pPr lvl="1"/>
            <a:r>
              <a:rPr lang="en-US" dirty="0"/>
              <a:t>Email that information to: DAODAS - STEP Program email: daodas.stepprogram@daodas.sc.gov</a:t>
            </a:r>
          </a:p>
          <a:p>
            <a:r>
              <a:rPr lang="en-US" b="1" dirty="0"/>
              <a:t>All paperwork will also need to be submitted to DAODAS for certification cards to be mailed out. </a:t>
            </a:r>
            <a:r>
              <a:rPr lang="en-US" dirty="0"/>
              <a:t>Certification cards will not be sent out right away as we are working remotely and not in the office at this time. Please provide the participant with a letter indicating they successfully completed the course if they need proof of certification/completion until the card is processed.</a:t>
            </a:r>
          </a:p>
          <a:p>
            <a:endParaRPr lang="en-US" dirty="0"/>
          </a:p>
        </p:txBody>
      </p:sp>
      <p:sp>
        <p:nvSpPr>
          <p:cNvPr id="3" name="Date Placeholder 2">
            <a:extLst>
              <a:ext uri="{FF2B5EF4-FFF2-40B4-BE49-F238E27FC236}">
                <a16:creationId xmlns:a16="http://schemas.microsoft.com/office/drawing/2014/main" id="{45377404-DC13-4143-B66F-35576A987B9D}"/>
              </a:ext>
            </a:extLst>
          </p:cNvPr>
          <p:cNvSpPr>
            <a:spLocks noGrp="1"/>
          </p:cNvSpPr>
          <p:nvPr>
            <p:ph type="dt" sz="half" idx="2"/>
          </p:nvPr>
        </p:nvSpPr>
        <p:spPr/>
        <p:txBody>
          <a:bodyPr/>
          <a:lstStyle/>
          <a:p>
            <a:fld id="{63CB888A-206F-45AF-950E-B021DFB8B450}" type="datetime1">
              <a:rPr lang="en-US" smtClean="0"/>
              <a:t>2/10/2022</a:t>
            </a:fld>
            <a:endParaRPr lang="en-US" dirty="0"/>
          </a:p>
        </p:txBody>
      </p:sp>
      <p:sp>
        <p:nvSpPr>
          <p:cNvPr id="6" name="Rectangle 5">
            <a:extLst>
              <a:ext uri="{FF2B5EF4-FFF2-40B4-BE49-F238E27FC236}">
                <a16:creationId xmlns:a16="http://schemas.microsoft.com/office/drawing/2014/main" id="{9AC8EF65-5DE5-4296-A3BD-3854B172734E}"/>
              </a:ext>
            </a:extLst>
          </p:cNvPr>
          <p:cNvSpPr/>
          <p:nvPr/>
        </p:nvSpPr>
        <p:spPr>
          <a:xfrm>
            <a:off x="946220" y="734326"/>
            <a:ext cx="3235181" cy="646331"/>
          </a:xfrm>
          <a:prstGeom prst="rect">
            <a:avLst/>
          </a:prstGeom>
        </p:spPr>
        <p:txBody>
          <a:bodyPr wrap="none">
            <a:spAutoFit/>
          </a:bodyPr>
          <a:lstStyle/>
          <a:p>
            <a:r>
              <a:rPr lang="en-US" sz="3600" dirty="0">
                <a:solidFill>
                  <a:srgbClr val="00838B"/>
                </a:solidFill>
              </a:rPr>
              <a:t>PREP Reminders</a:t>
            </a:r>
          </a:p>
        </p:txBody>
      </p:sp>
      <p:cxnSp>
        <p:nvCxnSpPr>
          <p:cNvPr id="7" name="Straight Connector 6">
            <a:extLst>
              <a:ext uri="{FF2B5EF4-FFF2-40B4-BE49-F238E27FC236}">
                <a16:creationId xmlns:a16="http://schemas.microsoft.com/office/drawing/2014/main" id="{7753A97F-AD76-492B-B7DD-E87306C6BF5F}"/>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63D91E4-4250-401E-ACE3-0D1FD6901575}"/>
              </a:ext>
            </a:extLst>
          </p:cNvPr>
          <p:cNvPicPr>
            <a:picLocks noChangeAspect="1"/>
          </p:cNvPicPr>
          <p:nvPr/>
        </p:nvPicPr>
        <p:blipFill>
          <a:blip r:embed="rId3"/>
          <a:stretch>
            <a:fillRect/>
          </a:stretch>
        </p:blipFill>
        <p:spPr>
          <a:xfrm>
            <a:off x="10370581" y="734326"/>
            <a:ext cx="1268078" cy="853514"/>
          </a:xfrm>
          <a:prstGeom prst="rect">
            <a:avLst/>
          </a:prstGeom>
        </p:spPr>
      </p:pic>
    </p:spTree>
    <p:extLst>
      <p:ext uri="{BB962C8B-B14F-4D97-AF65-F5344CB8AC3E}">
        <p14:creationId xmlns:p14="http://schemas.microsoft.com/office/powerpoint/2010/main" val="29958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7C59F0-90C7-4072-A07A-D1C4A442F7D3}"/>
              </a:ext>
            </a:extLst>
          </p:cNvPr>
          <p:cNvSpPr>
            <a:spLocks noGrp="1"/>
          </p:cNvSpPr>
          <p:nvPr>
            <p:ph idx="1"/>
          </p:nvPr>
        </p:nvSpPr>
        <p:spPr>
          <a:xfrm>
            <a:off x="293383" y="1415955"/>
            <a:ext cx="10705653" cy="4363023"/>
          </a:xfrm>
        </p:spPr>
        <p:txBody>
          <a:bodyPr/>
          <a:lstStyle/>
          <a:p>
            <a:endParaRPr lang="en-US" dirty="0"/>
          </a:p>
          <a:p>
            <a:endParaRPr lang="en-US" dirty="0"/>
          </a:p>
        </p:txBody>
      </p:sp>
      <p:sp>
        <p:nvSpPr>
          <p:cNvPr id="3" name="Date Placeholder 2">
            <a:extLst>
              <a:ext uri="{FF2B5EF4-FFF2-40B4-BE49-F238E27FC236}">
                <a16:creationId xmlns:a16="http://schemas.microsoft.com/office/drawing/2014/main" id="{52CCE110-391E-4EB7-B72F-830DE0B99EA8}"/>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Rectangle 3">
            <a:extLst>
              <a:ext uri="{FF2B5EF4-FFF2-40B4-BE49-F238E27FC236}">
                <a16:creationId xmlns:a16="http://schemas.microsoft.com/office/drawing/2014/main" id="{781C4302-AEF5-4B27-821A-6EB2F016061D}"/>
              </a:ext>
            </a:extLst>
          </p:cNvPr>
          <p:cNvSpPr/>
          <p:nvPr/>
        </p:nvSpPr>
        <p:spPr>
          <a:xfrm>
            <a:off x="307465" y="891587"/>
            <a:ext cx="1843518" cy="461665"/>
          </a:xfrm>
          <a:prstGeom prst="rect">
            <a:avLst/>
          </a:prstGeom>
        </p:spPr>
        <p:txBody>
          <a:bodyPr wrap="none">
            <a:spAutoFit/>
          </a:bodyPr>
          <a:lstStyle/>
          <a:p>
            <a:r>
              <a:rPr lang="en-US" sz="2400" b="1" dirty="0">
                <a:solidFill>
                  <a:srgbClr val="00838B"/>
                </a:solidFill>
              </a:rPr>
              <a:t>PREP Update</a:t>
            </a:r>
          </a:p>
        </p:txBody>
      </p:sp>
      <p:sp>
        <p:nvSpPr>
          <p:cNvPr id="5" name="Rectangle 4">
            <a:extLst>
              <a:ext uri="{FF2B5EF4-FFF2-40B4-BE49-F238E27FC236}">
                <a16:creationId xmlns:a16="http://schemas.microsoft.com/office/drawing/2014/main" id="{9D765660-DE58-47B4-993B-B5F4208FA91F}"/>
              </a:ext>
            </a:extLst>
          </p:cNvPr>
          <p:cNvSpPr/>
          <p:nvPr/>
        </p:nvSpPr>
        <p:spPr>
          <a:xfrm>
            <a:off x="243763" y="1353252"/>
            <a:ext cx="11057221" cy="5355312"/>
          </a:xfrm>
          <a:prstGeom prst="rect">
            <a:avLst/>
          </a:prstGeom>
        </p:spPr>
        <p:txBody>
          <a:bodyPr wrap="square">
            <a:spAutoFit/>
          </a:bodyPr>
          <a:lstStyle/>
          <a:p>
            <a:r>
              <a:rPr lang="en-US" dirty="0"/>
              <a:t>DAODAS released a RFP for media/production company to produce new videos for PREP update in December. </a:t>
            </a:r>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ndParaRPr>
          </a:p>
          <a:p>
            <a:r>
              <a:rPr lang="en-US" dirty="0"/>
              <a:t>It is the intent of the State to solicit proposals for DAODAS for the </a:t>
            </a:r>
            <a:r>
              <a:rPr lang="en-US" b="1" dirty="0"/>
              <a:t>services to produce updates and add new creative content to the Palmetto Retailers Education Program (PREP) Merchant Education videos currently being utilized in the PREP curriculum.  DAODAS will also need to record a PREP facilitator conducting a class for use on an online learning management system for new PREP trainers to view as a part of their training.</a:t>
            </a:r>
          </a:p>
          <a:p>
            <a:endParaRPr lang="en-US" b="1" dirty="0"/>
          </a:p>
          <a:p>
            <a:r>
              <a:rPr lang="en-US" dirty="0">
                <a:latin typeface="Calibri" panose="020F0502020204030204" pitchFamily="34" charset="0"/>
                <a:ea typeface="Calibri" panose="020F0502020204030204" pitchFamily="34" charset="0"/>
              </a:rPr>
              <a:t>DAODAS received 3 proposals for video production and 4 for post-production editing. After close review of the proposals submitted, Mad Monkey was selected to provide both services. The contract began January 28</a:t>
            </a:r>
            <a:r>
              <a:rPr lang="en-US" baseline="30000" dirty="0">
                <a:latin typeface="Calibri" panose="020F0502020204030204" pitchFamily="34" charset="0"/>
                <a:ea typeface="Calibri" panose="020F0502020204030204" pitchFamily="34" charset="0"/>
              </a:rPr>
              <a:t>th</a:t>
            </a:r>
            <a:r>
              <a:rPr lang="en-US" dirty="0">
                <a:latin typeface="Calibri" panose="020F0502020204030204" pitchFamily="34" charset="0"/>
                <a:ea typeface="Calibri" panose="020F0502020204030204" pitchFamily="34" charset="0"/>
              </a:rPr>
              <a:t>. DAODAS held an initial planning meeting with Mad Monkey on January 31</a:t>
            </a:r>
            <a:r>
              <a:rPr lang="en-US" baseline="30000" dirty="0">
                <a:latin typeface="Calibri" panose="020F0502020204030204" pitchFamily="34" charset="0"/>
                <a:ea typeface="Calibri" panose="020F0502020204030204" pitchFamily="34" charset="0"/>
              </a:rPr>
              <a:t>st</a:t>
            </a:r>
            <a:r>
              <a:rPr lang="en-US" dirty="0">
                <a:latin typeface="Calibri" panose="020F0502020204030204" pitchFamily="34" charset="0"/>
                <a:ea typeface="Calibri" panose="020F0502020204030204" pitchFamily="34" charset="0"/>
              </a:rPr>
              <a:t> to discuss timeline for project.</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Timeline:</a:t>
            </a:r>
          </a:p>
          <a:p>
            <a:r>
              <a:rPr lang="en-US" dirty="0"/>
              <a:t>Production- February/March</a:t>
            </a:r>
          </a:p>
          <a:p>
            <a:r>
              <a:rPr lang="en-US" dirty="0"/>
              <a:t>Editing- April/May</a:t>
            </a:r>
          </a:p>
          <a:p>
            <a:r>
              <a:rPr lang="en-US" dirty="0"/>
              <a:t>Final product completed June 1</a:t>
            </a:r>
          </a:p>
          <a:p>
            <a:r>
              <a:rPr lang="en-US" dirty="0"/>
              <a:t>Roll out to field PREP changes/updates for FY 23</a:t>
            </a:r>
          </a:p>
          <a:p>
            <a:endParaRPr lang="en-US" dirty="0">
              <a:latin typeface="Calibri" panose="020F0502020204030204" pitchFamily="34" charset="0"/>
              <a:ea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153694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AAC1E5-C51C-4C61-803B-F1AB992F741A}"/>
              </a:ext>
            </a:extLst>
          </p:cNvPr>
          <p:cNvSpPr>
            <a:spLocks noGrp="1"/>
          </p:cNvSpPr>
          <p:nvPr>
            <p:ph idx="1"/>
          </p:nvPr>
        </p:nvSpPr>
        <p:spPr>
          <a:xfrm>
            <a:off x="512465" y="871043"/>
            <a:ext cx="11053187" cy="5720676"/>
          </a:xfrm>
        </p:spPr>
        <p:txBody>
          <a:bodyPr/>
          <a:lstStyle/>
          <a:p>
            <a:r>
              <a:rPr lang="en-US" dirty="0"/>
              <a:t>The contractor shall provide the following personnel/services to complete production of attached script:</a:t>
            </a:r>
          </a:p>
          <a:p>
            <a:pPr lvl="0"/>
            <a:r>
              <a:rPr lang="en-US" dirty="0"/>
              <a:t>Up to six (6) different locations, to include:  bar/restaurant, convenience store, vape store, liquor store, studio with green screen for narrator and classroom setting</a:t>
            </a:r>
          </a:p>
          <a:p>
            <a:pPr lvl="0"/>
            <a:r>
              <a:rPr lang="en-US" dirty="0"/>
              <a:t>Casting Director (for narrator and main actors)</a:t>
            </a:r>
          </a:p>
          <a:p>
            <a:pPr lvl="0"/>
            <a:r>
              <a:rPr lang="en-US" dirty="0"/>
              <a:t>Narrator (with ear prompt capability)</a:t>
            </a:r>
          </a:p>
          <a:p>
            <a:pPr lvl="0"/>
            <a:r>
              <a:rPr lang="en-US" dirty="0"/>
              <a:t>Actors (15) &amp; Extras</a:t>
            </a:r>
          </a:p>
          <a:p>
            <a:pPr lvl="0"/>
            <a:r>
              <a:rPr lang="en-US" dirty="0"/>
              <a:t>HD Camera with Audio Inputs</a:t>
            </a:r>
          </a:p>
          <a:p>
            <a:pPr lvl="0"/>
            <a:r>
              <a:rPr lang="en-US" dirty="0"/>
              <a:t>Production Crew (must include professional sound/mixer, wardrobe, and makeup)</a:t>
            </a:r>
          </a:p>
          <a:p>
            <a:pPr lvl="0"/>
            <a:r>
              <a:rPr lang="en-US" dirty="0"/>
              <a:t>Live PREP class recording for upload on learning management platform (Relias)</a:t>
            </a:r>
          </a:p>
          <a:p>
            <a:pPr lvl="0"/>
            <a:r>
              <a:rPr lang="en-US" dirty="0"/>
              <a:t>Hard Drives (one copy for DAODAS)</a:t>
            </a:r>
          </a:p>
          <a:p>
            <a:pPr lvl="0"/>
            <a:r>
              <a:rPr lang="en-US" dirty="0"/>
              <a:t>Storage Cards</a:t>
            </a:r>
          </a:p>
          <a:p>
            <a:pPr lvl="0"/>
            <a:r>
              <a:rPr lang="en-US" dirty="0"/>
              <a:t>Transfer of all necessary video components to vendor contracted to perform video editing and post-production services by April 15,2022. Post production services and editing will be completed by June 15, 2022.</a:t>
            </a:r>
          </a:p>
          <a:p>
            <a:r>
              <a:rPr lang="en-US" dirty="0"/>
              <a:t> </a:t>
            </a:r>
          </a:p>
          <a:p>
            <a:endParaRPr lang="en-US" dirty="0"/>
          </a:p>
        </p:txBody>
      </p:sp>
      <p:sp>
        <p:nvSpPr>
          <p:cNvPr id="3" name="Date Placeholder 2">
            <a:extLst>
              <a:ext uri="{FF2B5EF4-FFF2-40B4-BE49-F238E27FC236}">
                <a16:creationId xmlns:a16="http://schemas.microsoft.com/office/drawing/2014/main" id="{5A0256F5-64CF-4DC2-90B9-1DD2889A8CF3}"/>
              </a:ext>
            </a:extLst>
          </p:cNvPr>
          <p:cNvSpPr>
            <a:spLocks noGrp="1"/>
          </p:cNvSpPr>
          <p:nvPr>
            <p:ph type="dt" sz="half" idx="2"/>
          </p:nvPr>
        </p:nvSpPr>
        <p:spPr/>
        <p:txBody>
          <a:bodyPr/>
          <a:lstStyle/>
          <a:p>
            <a:fld id="{D32C9CBE-BB3D-4D4A-BBA2-C9CC33C12E4A}" type="datetime1">
              <a:rPr lang="en-US" smtClean="0"/>
              <a:t>2/10/2022</a:t>
            </a:fld>
            <a:endParaRPr lang="en-US" dirty="0"/>
          </a:p>
        </p:txBody>
      </p:sp>
    </p:spTree>
    <p:extLst>
      <p:ext uri="{BB962C8B-B14F-4D97-AF65-F5344CB8AC3E}">
        <p14:creationId xmlns:p14="http://schemas.microsoft.com/office/powerpoint/2010/main" val="369548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64559-7B30-4760-8290-E439D5C1CF4A}"/>
              </a:ext>
            </a:extLst>
          </p:cNvPr>
          <p:cNvSpPr>
            <a:spLocks noGrp="1"/>
          </p:cNvSpPr>
          <p:nvPr>
            <p:ph idx="1"/>
          </p:nvPr>
        </p:nvSpPr>
        <p:spPr>
          <a:xfrm>
            <a:off x="342097" y="914400"/>
            <a:ext cx="7586051" cy="1728633"/>
          </a:xfrm>
        </p:spPr>
        <p:txBody>
          <a:bodyPr/>
          <a:lstStyle/>
          <a:p>
            <a:r>
              <a:rPr lang="en-US" sz="4000" b="1" dirty="0"/>
              <a:t>Out of Their Hands Campaign Planning for 2022 Continues….</a:t>
            </a:r>
          </a:p>
        </p:txBody>
      </p:sp>
      <p:sp>
        <p:nvSpPr>
          <p:cNvPr id="3" name="Date Placeholder 2">
            <a:extLst>
              <a:ext uri="{FF2B5EF4-FFF2-40B4-BE49-F238E27FC236}">
                <a16:creationId xmlns:a16="http://schemas.microsoft.com/office/drawing/2014/main" id="{FBD8E5D1-C9B9-4A58-8E06-8F4150ED0CBD}"/>
              </a:ext>
            </a:extLst>
          </p:cNvPr>
          <p:cNvSpPr>
            <a:spLocks noGrp="1"/>
          </p:cNvSpPr>
          <p:nvPr>
            <p:ph type="dt" sz="half" idx="2"/>
          </p:nvPr>
        </p:nvSpPr>
        <p:spPr/>
        <p:txBody>
          <a:bodyPr/>
          <a:lstStyle/>
          <a:p>
            <a:fld id="{63CB888A-206F-45AF-950E-B021DFB8B450}" type="datetime1">
              <a:rPr lang="en-US" smtClean="0"/>
              <a:t>2/10/2022</a:t>
            </a:fld>
            <a:endParaRPr lang="en-US" dirty="0"/>
          </a:p>
        </p:txBody>
      </p:sp>
      <p:pic>
        <p:nvPicPr>
          <p:cNvPr id="9222" name="Picture 6">
            <a:extLst>
              <a:ext uri="{FF2B5EF4-FFF2-40B4-BE49-F238E27FC236}">
                <a16:creationId xmlns:a16="http://schemas.microsoft.com/office/drawing/2014/main" id="{E05949E7-70FC-4447-9296-1949F3438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725" y="2543136"/>
            <a:ext cx="2025564" cy="217491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36143A8C-3332-4D97-8430-9BD4F1B3D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47" y="3029629"/>
            <a:ext cx="3265715" cy="17286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E905EE-DBCC-47A1-90A5-DADF59FC8A4C}"/>
              </a:ext>
            </a:extLst>
          </p:cNvPr>
          <p:cNvSpPr txBox="1"/>
          <p:nvPr/>
        </p:nvSpPr>
        <p:spPr>
          <a:xfrm>
            <a:off x="152219" y="5718487"/>
            <a:ext cx="11887561" cy="646331"/>
          </a:xfrm>
          <a:prstGeom prst="rect">
            <a:avLst/>
          </a:prstGeom>
          <a:noFill/>
        </p:spPr>
        <p:txBody>
          <a:bodyPr wrap="square" rtlCol="0">
            <a:spAutoFit/>
          </a:bodyPr>
          <a:lstStyle/>
          <a:p>
            <a:r>
              <a:rPr lang="en-US" dirty="0"/>
              <a:t>AET Coordinator’s Meeting- February 22</a:t>
            </a:r>
            <a:r>
              <a:rPr lang="en-US" baseline="30000" dirty="0"/>
              <a:t>nd</a:t>
            </a:r>
            <a:r>
              <a:rPr lang="en-US" dirty="0"/>
              <a:t> 11 am-12:30 pm via ZOOM- contact Michelle if you need information on how to join.</a:t>
            </a:r>
          </a:p>
        </p:txBody>
      </p:sp>
      <p:pic>
        <p:nvPicPr>
          <p:cNvPr id="10" name="Content Placeholder 4" descr="Text&#10;&#10;Description automatically generated">
            <a:extLst>
              <a:ext uri="{FF2B5EF4-FFF2-40B4-BE49-F238E27FC236}">
                <a16:creationId xmlns:a16="http://schemas.microsoft.com/office/drawing/2014/main" id="{159FCEE1-DFC5-44E9-92CC-12C3FB8EF2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1878" y="914400"/>
            <a:ext cx="3060399" cy="4590600"/>
          </a:xfrm>
          <a:prstGeom prst="rect">
            <a:avLst/>
          </a:prstGeom>
        </p:spPr>
      </p:pic>
    </p:spTree>
    <p:extLst>
      <p:ext uri="{BB962C8B-B14F-4D97-AF65-F5344CB8AC3E}">
        <p14:creationId xmlns:p14="http://schemas.microsoft.com/office/powerpoint/2010/main" val="291135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2DFED-0E2E-481C-BA6F-598E0C397A2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C57E8FDD-E5B8-49E0-9CC3-C068AA432A2E}"/>
              </a:ext>
            </a:extLst>
          </p:cNvPr>
          <p:cNvSpPr>
            <a:spLocks noGrp="1"/>
          </p:cNvSpPr>
          <p:nvPr>
            <p:ph type="dt" sz="half" idx="2"/>
          </p:nvPr>
        </p:nvSpPr>
        <p:spPr/>
        <p:txBody>
          <a:bodyPr/>
          <a:lstStyle/>
          <a:p>
            <a:fld id="{63CB888A-206F-45AF-950E-B021DFB8B450}" type="datetime1">
              <a:rPr lang="en-US" smtClean="0"/>
              <a:t>2/10/2022</a:t>
            </a:fld>
            <a:endParaRPr lang="en-US" dirty="0"/>
          </a:p>
        </p:txBody>
      </p:sp>
      <p:pic>
        <p:nvPicPr>
          <p:cNvPr id="8195" name="Picture 3">
            <a:extLst>
              <a:ext uri="{FF2B5EF4-FFF2-40B4-BE49-F238E27FC236}">
                <a16:creationId xmlns:a16="http://schemas.microsoft.com/office/drawing/2014/main" id="{E9C45BD0-97C3-41A8-B80A-5D8F4930E0C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53288" y="769937"/>
            <a:ext cx="2659063"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5E6040E-4346-4503-BAF9-F91F1772BEFF}"/>
              </a:ext>
            </a:extLst>
          </p:cNvPr>
          <p:cNvSpPr/>
          <p:nvPr/>
        </p:nvSpPr>
        <p:spPr>
          <a:xfrm>
            <a:off x="3146547" y="1255039"/>
            <a:ext cx="8236772" cy="4708981"/>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rPr>
              <a:t>Registration is open online and via registration form for in-person Tall Cop Drug Trends training with Officer Jermaine Galloway this spring! To register online, please use the links below. The training will be held from 8:30 am to 1:00 pm in Columbia on March 8th, and in Myrtle Beach on March 10th. Please share registration information with your partners! </a:t>
            </a:r>
          </a:p>
          <a:p>
            <a:r>
              <a:rPr lang="en-US" sz="2000" dirty="0">
                <a:latin typeface="Calibri" panose="020F0502020204030204" pitchFamily="34" charset="0"/>
                <a:ea typeface="Calibri" panose="020F0502020204030204" pitchFamily="34" charset="0"/>
              </a:rPr>
              <a:t> </a:t>
            </a:r>
          </a:p>
          <a:p>
            <a:r>
              <a:rPr lang="en-US" sz="2000" dirty="0">
                <a:latin typeface="Calibri" panose="020F0502020204030204" pitchFamily="34" charset="0"/>
                <a:ea typeface="Calibri" panose="020F0502020204030204" pitchFamily="34" charset="0"/>
              </a:rPr>
              <a:t>Columbia: </a:t>
            </a:r>
            <a:r>
              <a:rPr lang="en-US" sz="2000" dirty="0">
                <a:hlinkClick r:id="rId3"/>
              </a:rPr>
              <a:t>https://www.daodas.sc.gov/training/calendar/daodas-tall-cop-drug-trends-training-3822/</a:t>
            </a:r>
            <a:endParaRPr lang="en-US" sz="2000" dirty="0"/>
          </a:p>
          <a:p>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Calibri" panose="020F0502020204030204" pitchFamily="34" charset="0"/>
              </a:rPr>
              <a:t>Myrtle Beach: </a:t>
            </a:r>
            <a:r>
              <a:rPr lang="en-US" sz="2000" dirty="0">
                <a:latin typeface="Calibri" panose="020F0502020204030204" pitchFamily="34" charset="0"/>
                <a:ea typeface="Calibri" panose="020F0502020204030204" pitchFamily="34" charset="0"/>
                <a:hlinkClick r:id="rId4"/>
              </a:rPr>
              <a:t>https://www.daodas.sc.gov/training/calendar/daodas-tall-cop-drug-trends-training-31022/</a:t>
            </a:r>
            <a:endParaRPr lang="en-US" sz="2000" dirty="0">
              <a:latin typeface="Calibri" panose="020F0502020204030204" pitchFamily="34" charset="0"/>
              <a:ea typeface="Calibri" panose="020F0502020204030204" pitchFamily="34" charset="0"/>
            </a:endParaRPr>
          </a:p>
          <a:p>
            <a:r>
              <a:rPr lang="en-US" sz="2000" dirty="0">
                <a:latin typeface="Calibri" panose="020F0502020204030204" pitchFamily="34" charset="0"/>
                <a:ea typeface="Calibri" panose="020F0502020204030204" pitchFamily="34" charset="0"/>
              </a:rPr>
              <a:t> </a:t>
            </a:r>
          </a:p>
          <a:p>
            <a:r>
              <a:rPr lang="en-US" sz="2000" dirty="0">
                <a:latin typeface="Calibri" panose="020F0502020204030204" pitchFamily="34" charset="0"/>
                <a:ea typeface="Calibri" panose="020F0502020204030204" pitchFamily="34" charset="0"/>
              </a:rPr>
              <a:t>DAODAS will apply for 4.0 training hours for prevention and law enforcement professionals each date. </a:t>
            </a:r>
          </a:p>
          <a:p>
            <a:r>
              <a:rPr lang="en-US" sz="2000"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10497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A76CC0-7ECC-42E1-A91D-D74A90C7BD43}"/>
              </a:ext>
            </a:extLst>
          </p:cNvPr>
          <p:cNvSpPr>
            <a:spLocks noGrp="1"/>
          </p:cNvSpPr>
          <p:nvPr>
            <p:ph type="dt" sz="half" idx="2"/>
          </p:nvPr>
        </p:nvSpPr>
        <p:spPr/>
        <p:txBody>
          <a:bodyPr/>
          <a:lstStyle/>
          <a:p>
            <a:fld id="{D32C9CBE-BB3D-4D4A-BBA2-C9CC33C12E4A}" type="datetime1">
              <a:rPr lang="en-US" smtClean="0"/>
              <a:t>2/10/2022</a:t>
            </a:fld>
            <a:endParaRPr lang="en-US" dirty="0"/>
          </a:p>
        </p:txBody>
      </p:sp>
      <p:pic>
        <p:nvPicPr>
          <p:cNvPr id="2050" name="Picture 2" descr="logo_main">
            <a:extLst>
              <a:ext uri="{FF2B5EF4-FFF2-40B4-BE49-F238E27FC236}">
                <a16:creationId xmlns:a16="http://schemas.microsoft.com/office/drawing/2014/main" id="{42FB97D1-5674-49C7-BDD7-868D50574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567" y="900809"/>
            <a:ext cx="5217683" cy="2295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8F8D00-390C-48B4-964D-01D77CACA660}"/>
              </a:ext>
            </a:extLst>
          </p:cNvPr>
          <p:cNvSpPr/>
          <p:nvPr/>
        </p:nvSpPr>
        <p:spPr>
          <a:xfrm>
            <a:off x="4379317" y="5350953"/>
            <a:ext cx="3630609" cy="677108"/>
          </a:xfrm>
          <a:prstGeom prst="rect">
            <a:avLst/>
          </a:prstGeom>
        </p:spPr>
        <p:txBody>
          <a:bodyPr wrap="none">
            <a:spAutoFit/>
          </a:bodyPr>
          <a:lstStyle/>
          <a:p>
            <a:r>
              <a:rPr lang="en-US" sz="2000" dirty="0">
                <a:hlinkClick r:id="rId3"/>
              </a:rPr>
              <a:t>https://lifesaversconference.org/</a:t>
            </a:r>
            <a:endParaRPr lang="en-US" sz="2000" dirty="0"/>
          </a:p>
          <a:p>
            <a:endParaRPr lang="en-US" dirty="0"/>
          </a:p>
        </p:txBody>
      </p:sp>
      <p:sp>
        <p:nvSpPr>
          <p:cNvPr id="5" name="Rectangle 4">
            <a:extLst>
              <a:ext uri="{FF2B5EF4-FFF2-40B4-BE49-F238E27FC236}">
                <a16:creationId xmlns:a16="http://schemas.microsoft.com/office/drawing/2014/main" id="{BF641CD9-2FB0-4466-86B9-7CF518DDA110}"/>
              </a:ext>
            </a:extLst>
          </p:cNvPr>
          <p:cNvSpPr/>
          <p:nvPr/>
        </p:nvSpPr>
        <p:spPr>
          <a:xfrm>
            <a:off x="505609" y="3055172"/>
            <a:ext cx="11144923" cy="1674246"/>
          </a:xfrm>
          <a:prstGeom prst="rect">
            <a:avLst/>
          </a:prstGeom>
        </p:spPr>
        <p:txBody>
          <a:bodyPr wrap="square">
            <a:spAutoFit/>
          </a:bodyPr>
          <a:lstStyle/>
          <a:p>
            <a:r>
              <a:rPr lang="en-US" sz="2000" dirty="0"/>
              <a:t>The 2022 Lifesavers Conference will provide a national platform with 70 workshops in nine tracks, plenary sessions, peer exchange discussion groups, and an extensive exhibit hall. The Lifesavers Conference program is designed to engage federal, state and local government; law enforcement; public health; injury prevention; advocacy and non-profit organization professional in an exchange of ideas, strategies, and programs to reduce preventable injuries and deaths.</a:t>
            </a:r>
          </a:p>
        </p:txBody>
      </p:sp>
      <p:sp>
        <p:nvSpPr>
          <p:cNvPr id="6" name="Rectangle 5">
            <a:extLst>
              <a:ext uri="{FF2B5EF4-FFF2-40B4-BE49-F238E27FC236}">
                <a16:creationId xmlns:a16="http://schemas.microsoft.com/office/drawing/2014/main" id="{1271FB79-DD89-4740-8937-08CEFAA97545}"/>
              </a:ext>
            </a:extLst>
          </p:cNvPr>
          <p:cNvSpPr/>
          <p:nvPr/>
        </p:nvSpPr>
        <p:spPr>
          <a:xfrm>
            <a:off x="1441526" y="4729418"/>
            <a:ext cx="9187030" cy="400110"/>
          </a:xfrm>
          <a:prstGeom prst="rect">
            <a:avLst/>
          </a:prstGeom>
        </p:spPr>
        <p:txBody>
          <a:bodyPr wrap="square">
            <a:spAutoFit/>
          </a:bodyPr>
          <a:lstStyle/>
          <a:p>
            <a:r>
              <a:rPr lang="en-US" sz="2000" dirty="0"/>
              <a:t>All conference activities will be at the Hyatt Regency Chicago, March 13-15, 2022.</a:t>
            </a:r>
          </a:p>
        </p:txBody>
      </p:sp>
    </p:spTree>
    <p:extLst>
      <p:ext uri="{BB962C8B-B14F-4D97-AF65-F5344CB8AC3E}">
        <p14:creationId xmlns:p14="http://schemas.microsoft.com/office/powerpoint/2010/main" val="169965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EFEAC-B101-4D51-B472-ABA82E1DDD98}"/>
              </a:ext>
            </a:extLst>
          </p:cNvPr>
          <p:cNvSpPr>
            <a:spLocks noGrp="1"/>
          </p:cNvSpPr>
          <p:nvPr>
            <p:ph idx="1"/>
          </p:nvPr>
        </p:nvSpPr>
        <p:spPr/>
        <p:txBody>
          <a:bodyPr/>
          <a:lstStyle/>
          <a:p>
            <a:r>
              <a:rPr lang="en-US" dirty="0"/>
              <a:t>When it comes to addressing the worsening addiction crisis, we're stronger together. We look forward to welcoming our Rx Summit community back to an in-person format, where we can continue to collaborate, cultivate change, and create solutions. </a:t>
            </a:r>
          </a:p>
          <a:p>
            <a:r>
              <a:rPr lang="en-US" dirty="0"/>
              <a:t>Registration is open. Join us for the largest, most influential annual conference addressing the opioid and addiction crisis. Register today—at our lowest rate of the year!</a:t>
            </a:r>
          </a:p>
          <a:p>
            <a:r>
              <a:rPr lang="en-US" dirty="0">
                <a:hlinkClick r:id="rId2"/>
              </a:rPr>
              <a:t>https://www.rx-summit.com/</a:t>
            </a:r>
            <a:endParaRPr lang="en-US" dirty="0"/>
          </a:p>
          <a:p>
            <a:pPr algn="ctr"/>
            <a:r>
              <a:rPr lang="en-US" b="1" dirty="0"/>
              <a:t>April 18-21, 2022</a:t>
            </a:r>
          </a:p>
          <a:p>
            <a:pPr algn="ctr"/>
            <a:r>
              <a:rPr lang="en-US" b="1" dirty="0"/>
              <a:t>Atlanta, GA</a:t>
            </a:r>
          </a:p>
          <a:p>
            <a:endParaRPr lang="en-US" dirty="0"/>
          </a:p>
        </p:txBody>
      </p:sp>
      <p:sp>
        <p:nvSpPr>
          <p:cNvPr id="3" name="Date Placeholder 2">
            <a:extLst>
              <a:ext uri="{FF2B5EF4-FFF2-40B4-BE49-F238E27FC236}">
                <a16:creationId xmlns:a16="http://schemas.microsoft.com/office/drawing/2014/main" id="{7E0AE189-34CF-4520-B14D-51FEBACB806F}"/>
              </a:ext>
            </a:extLst>
          </p:cNvPr>
          <p:cNvSpPr>
            <a:spLocks noGrp="1"/>
          </p:cNvSpPr>
          <p:nvPr>
            <p:ph type="dt" sz="half" idx="2"/>
          </p:nvPr>
        </p:nvSpPr>
        <p:spPr/>
        <p:txBody>
          <a:bodyPr/>
          <a:lstStyle/>
          <a:p>
            <a:fld id="{D32C9CBE-BB3D-4D4A-BBA2-C9CC33C12E4A}" type="datetime1">
              <a:rPr lang="en-US" smtClean="0"/>
              <a:t>2/10/2022</a:t>
            </a:fld>
            <a:endParaRPr lang="en-US" dirty="0"/>
          </a:p>
        </p:txBody>
      </p:sp>
      <p:pic>
        <p:nvPicPr>
          <p:cNvPr id="4" name="Picture 3">
            <a:extLst>
              <a:ext uri="{FF2B5EF4-FFF2-40B4-BE49-F238E27FC236}">
                <a16:creationId xmlns:a16="http://schemas.microsoft.com/office/drawing/2014/main" id="{6A58263D-F266-4134-903F-46A2FC7D6447}"/>
              </a:ext>
            </a:extLst>
          </p:cNvPr>
          <p:cNvPicPr>
            <a:picLocks noChangeAspect="1"/>
          </p:cNvPicPr>
          <p:nvPr/>
        </p:nvPicPr>
        <p:blipFill>
          <a:blip r:embed="rId3"/>
          <a:stretch>
            <a:fillRect/>
          </a:stretch>
        </p:blipFill>
        <p:spPr>
          <a:xfrm>
            <a:off x="1500554" y="652492"/>
            <a:ext cx="8968154" cy="1193242"/>
          </a:xfrm>
          <a:prstGeom prst="rect">
            <a:avLst/>
          </a:prstGeom>
        </p:spPr>
      </p:pic>
    </p:spTree>
    <p:extLst>
      <p:ext uri="{BB962C8B-B14F-4D97-AF65-F5344CB8AC3E}">
        <p14:creationId xmlns:p14="http://schemas.microsoft.com/office/powerpoint/2010/main" val="296219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A148E-99B4-4F78-974C-BDFA70D180EA}"/>
              </a:ext>
            </a:extLst>
          </p:cNvPr>
          <p:cNvSpPr>
            <a:spLocks noGrp="1"/>
          </p:cNvSpPr>
          <p:nvPr>
            <p:ph idx="1"/>
          </p:nvPr>
        </p:nvSpPr>
        <p:spPr>
          <a:xfrm>
            <a:off x="640080" y="880183"/>
            <a:ext cx="10270205" cy="5791922"/>
          </a:xfrm>
        </p:spPr>
        <p:txBody>
          <a:bodyPr/>
          <a:lstStyle/>
          <a:p>
            <a:pPr algn="ctr" fontAlgn="base"/>
            <a:r>
              <a:rPr lang="en-US" sz="3600" b="1" dirty="0"/>
              <a:t>Alcohol Policy 19: Building a Framework for Change</a:t>
            </a:r>
          </a:p>
          <a:p>
            <a:pPr marL="0" indent="0">
              <a:buNone/>
            </a:pPr>
            <a:endParaRPr lang="en-US" dirty="0"/>
          </a:p>
        </p:txBody>
      </p:sp>
      <p:sp>
        <p:nvSpPr>
          <p:cNvPr id="3" name="Date Placeholder 2">
            <a:extLst>
              <a:ext uri="{FF2B5EF4-FFF2-40B4-BE49-F238E27FC236}">
                <a16:creationId xmlns:a16="http://schemas.microsoft.com/office/drawing/2014/main" id="{DD243462-7E5D-40A5-904B-6E355DD0CE79}"/>
              </a:ext>
            </a:extLst>
          </p:cNvPr>
          <p:cNvSpPr>
            <a:spLocks noGrp="1"/>
          </p:cNvSpPr>
          <p:nvPr>
            <p:ph type="dt" sz="half" idx="2"/>
          </p:nvPr>
        </p:nvSpPr>
        <p:spPr/>
        <p:txBody>
          <a:bodyPr/>
          <a:lstStyle/>
          <a:p>
            <a:fld id="{63CB888A-206F-45AF-950E-B021DFB8B450}" type="datetime1">
              <a:rPr lang="en-US" smtClean="0"/>
              <a:t>2/10/2022</a:t>
            </a:fld>
            <a:endParaRPr lang="en-US" dirty="0"/>
          </a:p>
        </p:txBody>
      </p:sp>
      <p:sp>
        <p:nvSpPr>
          <p:cNvPr id="4" name="AutoShape 2">
            <a:extLst>
              <a:ext uri="{FF2B5EF4-FFF2-40B4-BE49-F238E27FC236}">
                <a16:creationId xmlns:a16="http://schemas.microsoft.com/office/drawing/2014/main" id="{1555E1F3-9B51-4F20-A45B-3C5B7DCF5C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4">
            <a:extLst>
              <a:ext uri="{FF2B5EF4-FFF2-40B4-BE49-F238E27FC236}">
                <a16:creationId xmlns:a16="http://schemas.microsoft.com/office/drawing/2014/main" id="{0358D001-644D-4DB6-9A3E-0C0AAF0F547F}"/>
              </a:ext>
            </a:extLst>
          </p:cNvPr>
          <p:cNvSpPr>
            <a:spLocks noChangeArrowheads="1"/>
          </p:cNvSpPr>
          <p:nvPr/>
        </p:nvSpPr>
        <p:spPr bwMode="auto">
          <a:xfrm>
            <a:off x="892007" y="1534782"/>
            <a:ext cx="10448109" cy="1969770"/>
          </a:xfrm>
          <a:prstGeom prst="rect">
            <a:avLst/>
          </a:prstGeom>
          <a:solidFill>
            <a:srgbClr val="33579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Impact" panose="020B080603090205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Alcohol Policy 19/AP19 Conference</a:t>
            </a:r>
            <a:endParaRPr kumimoji="0" lang="en-US" altLang="en-US" sz="3200" b="0" i="0" u="none" strike="noStrike" cap="none" normalizeH="0" baseline="0" dirty="0">
              <a:ln>
                <a:noFill/>
              </a:ln>
              <a:solidFill>
                <a:schemeClr val="bg1"/>
              </a:solidFill>
              <a:effectLst/>
            </a:endParaRPr>
          </a:p>
          <a:p>
            <a:pPr lvl="0" algn="ctr"/>
            <a:r>
              <a:rPr lang="en-US" altLang="en-US" sz="3200" dirty="0">
                <a:solidFill>
                  <a:schemeClr val="bg1"/>
                </a:solidFill>
                <a:latin typeface="Tahoma" panose="020B0604030504040204" pitchFamily="34" charset="0"/>
                <a:cs typeface="Tahoma" panose="020B0604030504040204" pitchFamily="34" charset="0"/>
              </a:rPr>
              <a:t>Changed to September 14-16, 2022</a:t>
            </a:r>
            <a:endParaRPr kumimoji="0" lang="en-US" altLang="en-US" sz="32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Renaissance Arlington Capital View Hotel</a:t>
            </a:r>
            <a:endParaRPr kumimoji="0" lang="en-US" altLang="en-US" sz="32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proxima-n-w01-reg"/>
                <a:cs typeface="Arial" panose="020B0604020202020204" pitchFamily="34" charset="0"/>
                <a:hlinkClick r:id="rId2">
                  <a:extLst>
                    <a:ext uri="{A12FA001-AC4F-418D-AE19-62706E023703}">
                      <ahyp:hlinkClr xmlns:ahyp="http://schemas.microsoft.com/office/drawing/2018/hyperlinkcolor" val="tx"/>
                    </a:ext>
                  </a:extLst>
                </a:hlinkClick>
              </a:rPr>
              <a:t>Register Now</a:t>
            </a:r>
            <a:endParaRPr kumimoji="0" lang="en-US" altLang="en-US" sz="3200" b="0" i="0" u="none" strike="noStrike" cap="none" normalizeH="0" baseline="0" dirty="0">
              <a:ln>
                <a:noFill/>
              </a:ln>
              <a:solidFill>
                <a:schemeClr val="bg1"/>
              </a:solidFill>
              <a:effectLst/>
            </a:endParaRPr>
          </a:p>
        </p:txBody>
      </p:sp>
      <p:sp>
        <p:nvSpPr>
          <p:cNvPr id="8" name="Rectangle 7">
            <a:extLst>
              <a:ext uri="{FF2B5EF4-FFF2-40B4-BE49-F238E27FC236}">
                <a16:creationId xmlns:a16="http://schemas.microsoft.com/office/drawing/2014/main" id="{3B48A3DC-1574-40B9-9F87-187CAD1E2701}"/>
              </a:ext>
            </a:extLst>
          </p:cNvPr>
          <p:cNvSpPr/>
          <p:nvPr/>
        </p:nvSpPr>
        <p:spPr>
          <a:xfrm>
            <a:off x="640080" y="3697793"/>
            <a:ext cx="10515600" cy="1200329"/>
          </a:xfrm>
          <a:prstGeom prst="rect">
            <a:avLst/>
          </a:prstGeom>
        </p:spPr>
        <p:txBody>
          <a:bodyPr wrap="square">
            <a:spAutoFit/>
          </a:bodyPr>
          <a:lstStyle/>
          <a:p>
            <a:pPr fontAlgn="base"/>
            <a:r>
              <a:rPr lang="en-US" dirty="0">
                <a:solidFill>
                  <a:srgbClr val="253A7C"/>
                </a:solidFill>
                <a:latin typeface="avenir-lt-w01_35-light1475496"/>
              </a:rPr>
              <a:t>The 19th in a series of conferences on preventing and reducing alcohol-related problems using public policy strategies.</a:t>
            </a:r>
          </a:p>
          <a:p>
            <a:pPr fontAlgn="base"/>
            <a:endParaRPr lang="en-US" dirty="0"/>
          </a:p>
          <a:p>
            <a:pPr fontAlgn="base"/>
            <a:r>
              <a:rPr lang="en-US" dirty="0">
                <a:solidFill>
                  <a:srgbClr val="253A7C"/>
                </a:solidFill>
                <a:latin typeface="avenir-lt-w01_35-light1475496"/>
              </a:rPr>
              <a:t>​</a:t>
            </a:r>
            <a:endParaRPr lang="en-US" dirty="0"/>
          </a:p>
        </p:txBody>
      </p:sp>
      <p:graphicFrame>
        <p:nvGraphicFramePr>
          <p:cNvPr id="13" name="Table 12">
            <a:extLst>
              <a:ext uri="{FF2B5EF4-FFF2-40B4-BE49-F238E27FC236}">
                <a16:creationId xmlns:a16="http://schemas.microsoft.com/office/drawing/2014/main" id="{71B5CF86-CB49-4757-9F47-6B424983DBC0}"/>
              </a:ext>
            </a:extLst>
          </p:cNvPr>
          <p:cNvGraphicFramePr>
            <a:graphicFrameLocks noGrp="1"/>
          </p:cNvGraphicFramePr>
          <p:nvPr>
            <p:extLst>
              <p:ext uri="{D42A27DB-BD31-4B8C-83A1-F6EECF244321}">
                <p14:modId xmlns:p14="http://schemas.microsoft.com/office/powerpoint/2010/main" val="3494692025"/>
              </p:ext>
            </p:extLst>
          </p:nvPr>
        </p:nvGraphicFramePr>
        <p:xfrm>
          <a:off x="640080" y="4443996"/>
          <a:ext cx="10515600" cy="1036320"/>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931136014"/>
                    </a:ext>
                  </a:extLst>
                </a:gridCol>
              </a:tblGrid>
              <a:tr h="0">
                <a:tc>
                  <a:txBody>
                    <a:bodyPr/>
                    <a:lstStyle/>
                    <a:p>
                      <a:pPr marL="0" marR="0">
                        <a:spcBef>
                          <a:spcPts val="0"/>
                        </a:spcBef>
                        <a:spcAft>
                          <a:spcPts val="0"/>
                        </a:spcAft>
                      </a:pPr>
                      <a:r>
                        <a:rPr lang="en-US" sz="1350" dirty="0">
                          <a:effectLst/>
                        </a:rPr>
                        <a:t>Important Dates</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Early Bird Registration is now open through May 31, 2022</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Advocate Institute Registration is open through September 9, 2022</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Full refunds are available through February 28, 2022</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Partial refunds (50%) will be available between March 1, 2022 and July 31, 2022</a:t>
                      </a:r>
                      <a:endParaRPr lang="en-US" sz="1200" dirty="0">
                        <a:effectLst/>
                        <a:latin typeface="Times New Roman" panose="02020603050405020304" pitchFamily="18" charset="0"/>
                        <a:ea typeface="Calibri" panose="020F0502020204030204" pitchFamily="34" charset="0"/>
                      </a:endParaRPr>
                    </a:p>
                  </a:txBody>
                  <a:tcPr marL="190500" marR="190500" marT="95250" marB="95250"/>
                </a:tc>
                <a:extLst>
                  <a:ext uri="{0D108BD9-81ED-4DB2-BD59-A6C34878D82A}">
                    <a16:rowId xmlns:a16="http://schemas.microsoft.com/office/drawing/2014/main" val="2988444966"/>
                  </a:ext>
                </a:extLst>
              </a:tr>
            </a:tbl>
          </a:graphicData>
        </a:graphic>
      </p:graphicFrame>
      <p:sp>
        <p:nvSpPr>
          <p:cNvPr id="14" name="Rectangle 13">
            <a:extLst>
              <a:ext uri="{FF2B5EF4-FFF2-40B4-BE49-F238E27FC236}">
                <a16:creationId xmlns:a16="http://schemas.microsoft.com/office/drawing/2014/main" id="{1647111A-46F2-4A94-B699-BD79AB2450D3}"/>
              </a:ext>
            </a:extLst>
          </p:cNvPr>
          <p:cNvSpPr/>
          <p:nvPr/>
        </p:nvSpPr>
        <p:spPr>
          <a:xfrm>
            <a:off x="640081" y="5590286"/>
            <a:ext cx="10515600" cy="646331"/>
          </a:xfrm>
          <a:prstGeom prst="rect">
            <a:avLst/>
          </a:prstGeom>
        </p:spPr>
        <p:txBody>
          <a:bodyPr wrap="square">
            <a:spAutoFit/>
          </a:bodyPr>
          <a:lstStyle/>
          <a:p>
            <a:r>
              <a:rPr lang="en-US" dirty="0"/>
              <a:t>We are excited to see you all in September - be sure to </a:t>
            </a:r>
            <a:r>
              <a:rPr lang="en-US" b="1" u="sng" dirty="0">
                <a:hlinkClick r:id="rId3"/>
              </a:rPr>
              <a:t>register </a:t>
            </a:r>
            <a:r>
              <a:rPr lang="en-US" dirty="0"/>
              <a:t>now to secure your spot!</a:t>
            </a:r>
          </a:p>
          <a:p>
            <a:r>
              <a:rPr lang="en-US" b="1" dirty="0"/>
              <a:t>For additional information on hotel, important dates and more, please visit the AP19 Conference  </a:t>
            </a:r>
            <a:r>
              <a:rPr lang="en-US" b="1" u="sng" dirty="0">
                <a:hlinkClick r:id="rId4"/>
              </a:rPr>
              <a:t>website.</a:t>
            </a:r>
            <a:r>
              <a:rPr lang="en-US" dirty="0"/>
              <a:t> </a:t>
            </a:r>
          </a:p>
        </p:txBody>
      </p:sp>
    </p:spTree>
    <p:extLst>
      <p:ext uri="{BB962C8B-B14F-4D97-AF65-F5344CB8AC3E}">
        <p14:creationId xmlns:p14="http://schemas.microsoft.com/office/powerpoint/2010/main" val="365869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369E5A0-ECE8-436A-B41D-974B09CAFC42}"/>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Rectangle 3">
            <a:extLst>
              <a:ext uri="{FF2B5EF4-FFF2-40B4-BE49-F238E27FC236}">
                <a16:creationId xmlns:a16="http://schemas.microsoft.com/office/drawing/2014/main" id="{71F3E120-4E18-4506-8609-181FAF1540E5}"/>
              </a:ext>
            </a:extLst>
          </p:cNvPr>
          <p:cNvSpPr/>
          <p:nvPr/>
        </p:nvSpPr>
        <p:spPr>
          <a:xfrm>
            <a:off x="408790" y="759317"/>
            <a:ext cx="2485745" cy="461665"/>
          </a:xfrm>
          <a:prstGeom prst="rect">
            <a:avLst/>
          </a:prstGeom>
        </p:spPr>
        <p:txBody>
          <a:bodyPr wrap="none">
            <a:spAutoFit/>
          </a:bodyPr>
          <a:lstStyle/>
          <a:p>
            <a:r>
              <a:rPr lang="en-US" sz="2400" b="1" dirty="0">
                <a:solidFill>
                  <a:srgbClr val="00838B"/>
                </a:solidFill>
              </a:rPr>
              <a:t>Federal Resources</a:t>
            </a:r>
          </a:p>
        </p:txBody>
      </p:sp>
      <p:sp>
        <p:nvSpPr>
          <p:cNvPr id="9" name="Rectangle 8">
            <a:extLst>
              <a:ext uri="{FF2B5EF4-FFF2-40B4-BE49-F238E27FC236}">
                <a16:creationId xmlns:a16="http://schemas.microsoft.com/office/drawing/2014/main" id="{D7B9AC9E-2E7C-4B57-A964-6CFAE7C8E00B}"/>
              </a:ext>
            </a:extLst>
          </p:cNvPr>
          <p:cNvSpPr/>
          <p:nvPr/>
        </p:nvSpPr>
        <p:spPr>
          <a:xfrm>
            <a:off x="562708" y="3844497"/>
            <a:ext cx="8581292" cy="1200329"/>
          </a:xfrm>
          <a:prstGeom prst="rect">
            <a:avLst/>
          </a:prstGeom>
        </p:spPr>
        <p:txBody>
          <a:bodyPr wrap="square">
            <a:spAutoFit/>
          </a:bodyPr>
          <a:lstStyle/>
          <a:p>
            <a:r>
              <a:rPr lang="en-US" dirty="0"/>
              <a:t>Fentanyl and fake pills are driving a drug crisis unlike any other. Join the DEA Museum in a public conversation with DEA's experts about where the crisis came from and what we can do to protect ourselves. Plus, explore the history of pills through never before seen artifacts!</a:t>
            </a:r>
          </a:p>
        </p:txBody>
      </p:sp>
      <p:sp>
        <p:nvSpPr>
          <p:cNvPr id="10" name="Rectangle 9">
            <a:extLst>
              <a:ext uri="{FF2B5EF4-FFF2-40B4-BE49-F238E27FC236}">
                <a16:creationId xmlns:a16="http://schemas.microsoft.com/office/drawing/2014/main" id="{0D088DCF-582D-41C3-858A-BFE0730A71D9}"/>
              </a:ext>
            </a:extLst>
          </p:cNvPr>
          <p:cNvSpPr/>
          <p:nvPr/>
        </p:nvSpPr>
        <p:spPr>
          <a:xfrm>
            <a:off x="562708" y="5152143"/>
            <a:ext cx="4501661" cy="1200329"/>
          </a:xfrm>
          <a:prstGeom prst="rect">
            <a:avLst/>
          </a:prstGeom>
        </p:spPr>
        <p:txBody>
          <a:bodyPr wrap="square">
            <a:spAutoFit/>
          </a:bodyPr>
          <a:lstStyle/>
          <a:p>
            <a:r>
              <a:rPr lang="en-US" dirty="0"/>
              <a:t> Guest Speakers:</a:t>
            </a:r>
          </a:p>
          <a:p>
            <a:r>
              <a:rPr lang="en-US" dirty="0"/>
              <a:t>Raymond Donovan, Chief of Operations </a:t>
            </a:r>
          </a:p>
          <a:p>
            <a:r>
              <a:rPr lang="en-US" dirty="0"/>
              <a:t>Emily Lockhart, Senior Forensic Chemist</a:t>
            </a:r>
          </a:p>
          <a:p>
            <a:r>
              <a:rPr lang="en-US" dirty="0"/>
              <a:t>Donald Im, ASAC - Special Operations Div.</a:t>
            </a:r>
          </a:p>
        </p:txBody>
      </p:sp>
      <p:sp>
        <p:nvSpPr>
          <p:cNvPr id="12" name="Rectangle 11">
            <a:extLst>
              <a:ext uri="{FF2B5EF4-FFF2-40B4-BE49-F238E27FC236}">
                <a16:creationId xmlns:a16="http://schemas.microsoft.com/office/drawing/2014/main" id="{5B78130C-BFBE-46FB-848B-9055FC282612}"/>
              </a:ext>
            </a:extLst>
          </p:cNvPr>
          <p:cNvSpPr/>
          <p:nvPr/>
        </p:nvSpPr>
        <p:spPr>
          <a:xfrm>
            <a:off x="6096000" y="1220982"/>
            <a:ext cx="6096000" cy="923330"/>
          </a:xfrm>
          <a:prstGeom prst="rect">
            <a:avLst/>
          </a:prstGeom>
        </p:spPr>
        <p:txBody>
          <a:bodyPr wrap="square">
            <a:spAutoFit/>
          </a:bodyPr>
          <a:lstStyle/>
          <a:p>
            <a:r>
              <a:rPr lang="en-US" dirty="0"/>
              <a:t>VIRTUAL EVENT</a:t>
            </a:r>
          </a:p>
          <a:p>
            <a:r>
              <a:rPr lang="en-US" dirty="0"/>
              <a:t>TUESDAY, FEBRUARY 22, 2022</a:t>
            </a:r>
          </a:p>
          <a:p>
            <a:r>
              <a:rPr lang="en-US" dirty="0"/>
              <a:t>1:00 PM - 2:30 PM EST</a:t>
            </a:r>
          </a:p>
        </p:txBody>
      </p:sp>
      <p:sp>
        <p:nvSpPr>
          <p:cNvPr id="13" name="Rectangle 12">
            <a:extLst>
              <a:ext uri="{FF2B5EF4-FFF2-40B4-BE49-F238E27FC236}">
                <a16:creationId xmlns:a16="http://schemas.microsoft.com/office/drawing/2014/main" id="{FD7F7632-55D9-451D-884E-256A8E935234}"/>
              </a:ext>
            </a:extLst>
          </p:cNvPr>
          <p:cNvSpPr/>
          <p:nvPr/>
        </p:nvSpPr>
        <p:spPr>
          <a:xfrm>
            <a:off x="3048000" y="3228945"/>
            <a:ext cx="6096000" cy="400110"/>
          </a:xfrm>
          <a:prstGeom prst="rect">
            <a:avLst/>
          </a:prstGeom>
        </p:spPr>
        <p:txBody>
          <a:bodyPr>
            <a:spAutoFit/>
          </a:bodyPr>
          <a:lstStyle/>
          <a:p>
            <a:endParaRPr lang="en-US" sz="1000" dirty="0">
              <a:latin typeface="Times New Roman" panose="02020603050405020304" pitchFamily="18" charset="0"/>
            </a:endParaRPr>
          </a:p>
          <a:p>
            <a:endParaRPr lang="en-US" sz="1000" dirty="0">
              <a:latin typeface="Times New Roman" panose="02020603050405020304" pitchFamily="18" charset="0"/>
            </a:endParaRPr>
          </a:p>
        </p:txBody>
      </p:sp>
      <p:pic>
        <p:nvPicPr>
          <p:cNvPr id="15" name="Picture 14">
            <a:extLst>
              <a:ext uri="{FF2B5EF4-FFF2-40B4-BE49-F238E27FC236}">
                <a16:creationId xmlns:a16="http://schemas.microsoft.com/office/drawing/2014/main" id="{3ADDF8FD-D3B1-4654-8E42-E9F3D90BC39D}"/>
              </a:ext>
            </a:extLst>
          </p:cNvPr>
          <p:cNvPicPr>
            <a:picLocks noChangeAspect="1"/>
          </p:cNvPicPr>
          <p:nvPr/>
        </p:nvPicPr>
        <p:blipFill>
          <a:blip r:embed="rId2"/>
          <a:stretch>
            <a:fillRect/>
          </a:stretch>
        </p:blipFill>
        <p:spPr>
          <a:xfrm>
            <a:off x="408790" y="1184802"/>
            <a:ext cx="3195266" cy="2383863"/>
          </a:xfrm>
          <a:prstGeom prst="rect">
            <a:avLst/>
          </a:prstGeom>
        </p:spPr>
      </p:pic>
      <p:pic>
        <p:nvPicPr>
          <p:cNvPr id="16" name="Picture 15">
            <a:extLst>
              <a:ext uri="{FF2B5EF4-FFF2-40B4-BE49-F238E27FC236}">
                <a16:creationId xmlns:a16="http://schemas.microsoft.com/office/drawing/2014/main" id="{38327041-AB3F-4715-BA1C-04C0161F2FF0}"/>
              </a:ext>
            </a:extLst>
          </p:cNvPr>
          <p:cNvPicPr>
            <a:picLocks noChangeAspect="1"/>
          </p:cNvPicPr>
          <p:nvPr/>
        </p:nvPicPr>
        <p:blipFill>
          <a:blip r:embed="rId3"/>
          <a:stretch>
            <a:fillRect/>
          </a:stretch>
        </p:blipFill>
        <p:spPr>
          <a:xfrm>
            <a:off x="5064369" y="2216165"/>
            <a:ext cx="5722295" cy="1024054"/>
          </a:xfrm>
          <a:prstGeom prst="rect">
            <a:avLst/>
          </a:prstGeom>
        </p:spPr>
      </p:pic>
      <p:sp>
        <p:nvSpPr>
          <p:cNvPr id="17" name="Rectangle 16">
            <a:extLst>
              <a:ext uri="{FF2B5EF4-FFF2-40B4-BE49-F238E27FC236}">
                <a16:creationId xmlns:a16="http://schemas.microsoft.com/office/drawing/2014/main" id="{FD003A4B-2980-4D7D-8866-85060F016D82}"/>
              </a:ext>
            </a:extLst>
          </p:cNvPr>
          <p:cNvSpPr/>
          <p:nvPr/>
        </p:nvSpPr>
        <p:spPr>
          <a:xfrm>
            <a:off x="6273521" y="5119337"/>
            <a:ext cx="4136571" cy="923330"/>
          </a:xfrm>
          <a:prstGeom prst="rect">
            <a:avLst/>
          </a:prstGeom>
        </p:spPr>
        <p:txBody>
          <a:bodyPr wrap="square">
            <a:spAutoFit/>
          </a:bodyPr>
          <a:lstStyle/>
          <a:p>
            <a:endParaRPr lang="en-US" dirty="0"/>
          </a:p>
          <a:p>
            <a:r>
              <a:rPr lang="en-US" dirty="0"/>
              <a:t>Questions?</a:t>
            </a:r>
          </a:p>
          <a:p>
            <a:r>
              <a:rPr lang="en-US" dirty="0"/>
              <a:t>DEAMuseum@dea.gov 202-307-3463</a:t>
            </a:r>
          </a:p>
        </p:txBody>
      </p:sp>
    </p:spTree>
    <p:extLst>
      <p:ext uri="{BB962C8B-B14F-4D97-AF65-F5344CB8AC3E}">
        <p14:creationId xmlns:p14="http://schemas.microsoft.com/office/powerpoint/2010/main" val="132640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6E82B-E989-4572-B811-32D1B04D36EE}"/>
              </a:ext>
            </a:extLst>
          </p:cNvPr>
          <p:cNvSpPr>
            <a:spLocks noGrp="1"/>
          </p:cNvSpPr>
          <p:nvPr>
            <p:ph idx="1"/>
          </p:nvPr>
        </p:nvSpPr>
        <p:spPr>
          <a:xfrm>
            <a:off x="451821" y="1151067"/>
            <a:ext cx="10929770" cy="4916245"/>
          </a:xfrm>
        </p:spPr>
        <p:txBody>
          <a:bodyPr/>
          <a:lstStyle/>
          <a:p>
            <a:r>
              <a:rPr lang="en-US" sz="2400" b="1" dirty="0">
                <a:solidFill>
                  <a:srgbClr val="00838B"/>
                </a:solidFill>
              </a:rPr>
              <a:t>Topics Addressed:</a:t>
            </a:r>
          </a:p>
          <a:p>
            <a:pPr marL="0" indent="0">
              <a:buNone/>
            </a:pPr>
            <a:r>
              <a:rPr lang="en-US" sz="2400" dirty="0"/>
              <a:t>Communities That Care Survey</a:t>
            </a:r>
          </a:p>
          <a:p>
            <a:pPr marL="0" indent="0">
              <a:buNone/>
            </a:pPr>
            <a:r>
              <a:rPr lang="en-US" sz="2400" dirty="0"/>
              <a:t>Synar/STEP</a:t>
            </a:r>
          </a:p>
          <a:p>
            <a:pPr marL="0" indent="0">
              <a:buNone/>
            </a:pPr>
            <a:r>
              <a:rPr lang="en-US" sz="2400" dirty="0"/>
              <a:t>PREP</a:t>
            </a:r>
          </a:p>
          <a:p>
            <a:pPr marL="0" indent="0">
              <a:buNone/>
            </a:pPr>
            <a:r>
              <a:rPr lang="en-US" sz="2400" dirty="0"/>
              <a:t>Grants Management System</a:t>
            </a:r>
          </a:p>
          <a:p>
            <a:pPr marL="0" indent="0">
              <a:buNone/>
            </a:pPr>
            <a:r>
              <a:rPr lang="en-US" sz="2400" dirty="0"/>
              <a:t>OOTH Campaign-Spring 22</a:t>
            </a:r>
          </a:p>
          <a:p>
            <a:pPr marL="0" indent="0">
              <a:buNone/>
            </a:pPr>
            <a:r>
              <a:rPr lang="en-US" sz="2400" dirty="0"/>
              <a:t>Training/Resources</a:t>
            </a:r>
          </a:p>
          <a:p>
            <a:pPr marL="0" indent="0">
              <a:buNone/>
            </a:pPr>
            <a:r>
              <a:rPr lang="en-US" sz="2400" dirty="0"/>
              <a:t>Overdose Prevention</a:t>
            </a:r>
          </a:p>
          <a:p>
            <a:pPr marL="0" indent="0">
              <a:buNone/>
            </a:pPr>
            <a:endParaRPr lang="en-US" sz="2400" dirty="0"/>
          </a:p>
        </p:txBody>
      </p:sp>
      <p:sp>
        <p:nvSpPr>
          <p:cNvPr id="3" name="Date Placeholder 2">
            <a:extLst>
              <a:ext uri="{FF2B5EF4-FFF2-40B4-BE49-F238E27FC236}">
                <a16:creationId xmlns:a16="http://schemas.microsoft.com/office/drawing/2014/main" id="{CD3826E1-E7C8-405E-B26C-1A6EA149A5D7}"/>
              </a:ext>
            </a:extLst>
          </p:cNvPr>
          <p:cNvSpPr>
            <a:spLocks noGrp="1"/>
          </p:cNvSpPr>
          <p:nvPr>
            <p:ph type="dt" sz="half" idx="2"/>
          </p:nvPr>
        </p:nvSpPr>
        <p:spPr/>
        <p:txBody>
          <a:bodyPr/>
          <a:lstStyle/>
          <a:p>
            <a:fld id="{D32C9CBE-BB3D-4D4A-BBA2-C9CC33C12E4A}" type="datetime1">
              <a:rPr lang="en-US" smtClean="0"/>
              <a:t>2/10/2022</a:t>
            </a:fld>
            <a:endParaRPr lang="en-US" dirty="0"/>
          </a:p>
        </p:txBody>
      </p:sp>
    </p:spTree>
    <p:extLst>
      <p:ext uri="{BB962C8B-B14F-4D97-AF65-F5344CB8AC3E}">
        <p14:creationId xmlns:p14="http://schemas.microsoft.com/office/powerpoint/2010/main" val="378645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1D6EB5-3FD5-46B2-9419-D01D613C299B}"/>
              </a:ext>
            </a:extLst>
          </p:cNvPr>
          <p:cNvPicPr>
            <a:picLocks noGrp="1" noChangeAspect="1"/>
          </p:cNvPicPr>
          <p:nvPr>
            <p:ph idx="1"/>
          </p:nvPr>
        </p:nvPicPr>
        <p:blipFill>
          <a:blip r:embed="rId3"/>
          <a:stretch>
            <a:fillRect/>
          </a:stretch>
        </p:blipFill>
        <p:spPr>
          <a:xfrm>
            <a:off x="2662304" y="877739"/>
            <a:ext cx="6522397" cy="1523817"/>
          </a:xfrm>
          <a:prstGeom prst="rect">
            <a:avLst/>
          </a:prstGeom>
        </p:spPr>
      </p:pic>
      <p:sp>
        <p:nvSpPr>
          <p:cNvPr id="3" name="Date Placeholder 2">
            <a:extLst>
              <a:ext uri="{FF2B5EF4-FFF2-40B4-BE49-F238E27FC236}">
                <a16:creationId xmlns:a16="http://schemas.microsoft.com/office/drawing/2014/main" id="{7A5896CC-50CD-4918-9DBF-1EC1195E8A39}"/>
              </a:ext>
            </a:extLst>
          </p:cNvPr>
          <p:cNvSpPr>
            <a:spLocks noGrp="1"/>
          </p:cNvSpPr>
          <p:nvPr>
            <p:ph type="dt" sz="half" idx="2"/>
          </p:nvPr>
        </p:nvSpPr>
        <p:spPr/>
        <p:txBody>
          <a:bodyPr/>
          <a:lstStyle/>
          <a:p>
            <a:fld id="{D32C9CBE-BB3D-4D4A-BBA2-C9CC33C12E4A}" type="datetime1">
              <a:rPr lang="en-US" smtClean="0"/>
              <a:t>2/10/2022</a:t>
            </a:fld>
            <a:endParaRPr lang="en-US" dirty="0"/>
          </a:p>
        </p:txBody>
      </p:sp>
      <p:graphicFrame>
        <p:nvGraphicFramePr>
          <p:cNvPr id="6" name="Object 5">
            <a:extLst>
              <a:ext uri="{FF2B5EF4-FFF2-40B4-BE49-F238E27FC236}">
                <a16:creationId xmlns:a16="http://schemas.microsoft.com/office/drawing/2014/main" id="{4BB4EF20-B62F-4339-A38F-BE19BBACD98C}"/>
              </a:ext>
            </a:extLst>
          </p:cNvPr>
          <p:cNvGraphicFramePr>
            <a:graphicFrameLocks noChangeAspect="1"/>
          </p:cNvGraphicFramePr>
          <p:nvPr>
            <p:extLst>
              <p:ext uri="{D42A27DB-BD31-4B8C-83A1-F6EECF244321}">
                <p14:modId xmlns:p14="http://schemas.microsoft.com/office/powerpoint/2010/main" val="333632868"/>
              </p:ext>
            </p:extLst>
          </p:nvPr>
        </p:nvGraphicFramePr>
        <p:xfrm>
          <a:off x="1876215" y="2548234"/>
          <a:ext cx="8370277" cy="4276680"/>
        </p:xfrm>
        <a:graphic>
          <a:graphicData uri="http://schemas.openxmlformats.org/presentationml/2006/ole">
            <mc:AlternateContent xmlns:mc="http://schemas.openxmlformats.org/markup-compatibility/2006">
              <mc:Choice xmlns:v="urn:schemas-microsoft-com:vml" Requires="v">
                <p:oleObj spid="_x0000_s4101" name="Document" r:id="rId4" imgW="5943600" imgH="4871536" progId="Word.Document.12">
                  <p:embed/>
                </p:oleObj>
              </mc:Choice>
              <mc:Fallback>
                <p:oleObj name="Document" r:id="rId4" imgW="5943600" imgH="4871536" progId="Word.Document.12">
                  <p:embed/>
                  <p:pic>
                    <p:nvPicPr>
                      <p:cNvPr id="0" name=""/>
                      <p:cNvPicPr/>
                      <p:nvPr/>
                    </p:nvPicPr>
                    <p:blipFill>
                      <a:blip r:embed="rId5"/>
                      <a:stretch>
                        <a:fillRect/>
                      </a:stretch>
                    </p:blipFill>
                    <p:spPr>
                      <a:xfrm>
                        <a:off x="1876215" y="2548234"/>
                        <a:ext cx="8370277" cy="4276680"/>
                      </a:xfrm>
                      <a:prstGeom prst="rect">
                        <a:avLst/>
                      </a:prstGeom>
                    </p:spPr>
                  </p:pic>
                </p:oleObj>
              </mc:Fallback>
            </mc:AlternateContent>
          </a:graphicData>
        </a:graphic>
      </p:graphicFrame>
    </p:spTree>
    <p:extLst>
      <p:ext uri="{BB962C8B-B14F-4D97-AF65-F5344CB8AC3E}">
        <p14:creationId xmlns:p14="http://schemas.microsoft.com/office/powerpoint/2010/main" val="300355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63A203D-23A2-46A0-BB66-FCDE83AC5A71}"/>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TextBox 3">
            <a:extLst>
              <a:ext uri="{FF2B5EF4-FFF2-40B4-BE49-F238E27FC236}">
                <a16:creationId xmlns:a16="http://schemas.microsoft.com/office/drawing/2014/main" id="{E92B90CA-8B4F-4F33-9866-85B7E1224BF5}"/>
              </a:ext>
            </a:extLst>
          </p:cNvPr>
          <p:cNvSpPr txBox="1"/>
          <p:nvPr/>
        </p:nvSpPr>
        <p:spPr>
          <a:xfrm>
            <a:off x="419548" y="885707"/>
            <a:ext cx="2104230" cy="400110"/>
          </a:xfrm>
          <a:prstGeom prst="rect">
            <a:avLst/>
          </a:prstGeom>
          <a:noFill/>
        </p:spPr>
        <p:txBody>
          <a:bodyPr wrap="none" rtlCol="0">
            <a:spAutoFit/>
          </a:bodyPr>
          <a:lstStyle/>
          <a:p>
            <a:r>
              <a:rPr lang="en-US" sz="2000" b="1" dirty="0">
                <a:solidFill>
                  <a:srgbClr val="00838B"/>
                </a:solidFill>
              </a:rPr>
              <a:t>Federal Resources</a:t>
            </a:r>
          </a:p>
        </p:txBody>
      </p:sp>
      <p:pic>
        <p:nvPicPr>
          <p:cNvPr id="2050" name="Picture 2" descr="National Prevention Week May 8-14 2022, strengthen community, build resilience, create hope">
            <a:extLst>
              <a:ext uri="{FF2B5EF4-FFF2-40B4-BE49-F238E27FC236}">
                <a16:creationId xmlns:a16="http://schemas.microsoft.com/office/drawing/2014/main" id="{B57301F3-2159-4EA5-A2D5-75DFA0D5EB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5267" y="1412169"/>
            <a:ext cx="9258300" cy="2571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7474E92-5F02-40A7-9EB9-59E108CABDA9}"/>
              </a:ext>
            </a:extLst>
          </p:cNvPr>
          <p:cNvSpPr/>
          <p:nvPr/>
        </p:nvSpPr>
        <p:spPr>
          <a:xfrm>
            <a:off x="1235946" y="4110271"/>
            <a:ext cx="9258299" cy="2308324"/>
          </a:xfrm>
          <a:prstGeom prst="rect">
            <a:avLst/>
          </a:prstGeom>
        </p:spPr>
        <p:txBody>
          <a:bodyPr wrap="square">
            <a:spAutoFit/>
          </a:bodyPr>
          <a:lstStyle/>
          <a:p>
            <a:r>
              <a:rPr lang="en-US" dirty="0"/>
              <a:t>National Prevention Week (NPW) is a national public education platform bringing together communities and organizations to raise awareness about the importance of substance use prevention and positive mental health. </a:t>
            </a:r>
            <a:r>
              <a:rPr lang="en-US" dirty="0">
                <a:solidFill>
                  <a:srgbClr val="4A4A4A"/>
                </a:solidFill>
                <a:latin typeface="Tahoma" panose="020B0604030504040204" pitchFamily="34" charset="0"/>
              </a:rPr>
              <a:t>SAMHSA’s NPW is </a:t>
            </a:r>
            <a:r>
              <a:rPr lang="en-US" b="1" dirty="0">
                <a:solidFill>
                  <a:srgbClr val="4A4A4A"/>
                </a:solidFill>
                <a:latin typeface="Tahoma" panose="020B0604030504040204" pitchFamily="34" charset="0"/>
              </a:rPr>
              <a:t>May 8 through 14, 2022</a:t>
            </a:r>
            <a:r>
              <a:rPr lang="en-US" dirty="0">
                <a:solidFill>
                  <a:srgbClr val="4A4A4A"/>
                </a:solidFill>
                <a:latin typeface="Tahoma" panose="020B0604030504040204" pitchFamily="34" charset="0"/>
              </a:rPr>
              <a:t> and we’ve already started planning! Check back often for new resources and send questions or requests to SAMHSA's NPW coordinator David Wilson at </a:t>
            </a:r>
            <a:r>
              <a:rPr lang="en-US" u="sng" dirty="0">
                <a:solidFill>
                  <a:srgbClr val="1F419A"/>
                </a:solidFill>
                <a:latin typeface="Tahoma" panose="020B0604030504040204" pitchFamily="34" charset="0"/>
                <a:hlinkClick r:id="rId3"/>
              </a:rPr>
              <a:t>david.wilson@samhsa.hhs.gov</a:t>
            </a:r>
            <a:r>
              <a:rPr lang="en-US" dirty="0">
                <a:solidFill>
                  <a:srgbClr val="4A4A4A"/>
                </a:solidFill>
                <a:latin typeface="Tahoma" panose="020B0604030504040204" pitchFamily="34" charset="0"/>
              </a:rPr>
              <a:t>.</a:t>
            </a:r>
          </a:p>
          <a:p>
            <a:endParaRPr lang="en-US" dirty="0">
              <a:solidFill>
                <a:srgbClr val="4A4A4A"/>
              </a:solidFill>
              <a:latin typeface="Tahoma" panose="020B0604030504040204" pitchFamily="34" charset="0"/>
            </a:endParaRPr>
          </a:p>
          <a:p>
            <a:r>
              <a:rPr lang="en-US" u="sng" dirty="0">
                <a:solidFill>
                  <a:srgbClr val="1F419A"/>
                </a:solidFill>
                <a:latin typeface="Tahoma" panose="020B0604030504040204" pitchFamily="34" charset="0"/>
                <a:hlinkClick r:id="rId4"/>
              </a:rPr>
              <a:t>Learn more about National Prevention Week</a:t>
            </a:r>
            <a:r>
              <a:rPr lang="en-US" dirty="0">
                <a:solidFill>
                  <a:srgbClr val="4A4A4A"/>
                </a:solidFill>
                <a:latin typeface="Tahoma" panose="020B0604030504040204" pitchFamily="34" charset="0"/>
              </a:rPr>
              <a:t>.</a:t>
            </a:r>
            <a:endParaRPr lang="en-US" b="0" i="0" dirty="0">
              <a:solidFill>
                <a:srgbClr val="4A4A4A"/>
              </a:solidFill>
              <a:effectLst/>
              <a:latin typeface="Tahoma" panose="020B0604030504040204" pitchFamily="34" charset="0"/>
            </a:endParaRPr>
          </a:p>
        </p:txBody>
      </p:sp>
    </p:spTree>
    <p:extLst>
      <p:ext uri="{BB962C8B-B14F-4D97-AF65-F5344CB8AC3E}">
        <p14:creationId xmlns:p14="http://schemas.microsoft.com/office/powerpoint/2010/main" val="131132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08F28F-3D1E-4991-95FB-A9D546AA5E32}"/>
              </a:ext>
            </a:extLst>
          </p:cNvPr>
          <p:cNvSpPr>
            <a:spLocks noGrp="1"/>
          </p:cNvSpPr>
          <p:nvPr>
            <p:ph idx="1"/>
          </p:nvPr>
        </p:nvSpPr>
        <p:spPr>
          <a:xfrm>
            <a:off x="571415" y="1838388"/>
            <a:ext cx="7845754" cy="1942509"/>
          </a:xfrm>
        </p:spPr>
        <p:txBody>
          <a:bodyPr/>
          <a:lstStyle/>
          <a:p>
            <a:r>
              <a:rPr lang="en-US" dirty="0"/>
              <a:t>Dig into the “</a:t>
            </a:r>
            <a:r>
              <a:rPr lang="en-US" u="sng" dirty="0">
                <a:hlinkClick r:id="rId3"/>
              </a:rPr>
              <a:t>Short Takes with NIAAA</a:t>
            </a:r>
            <a:r>
              <a:rPr lang="en-US" dirty="0"/>
              <a:t>” series, which consists of brief videos (including one in Spanish) explaining the meanings of commonly used—but often misunderstood—alcohol use terms. The first installment includes videos on alcohol use disorder, blackouts, binge drinking, and alcohol overdose.</a:t>
            </a:r>
          </a:p>
        </p:txBody>
      </p:sp>
      <p:sp>
        <p:nvSpPr>
          <p:cNvPr id="3" name="Date Placeholder 2">
            <a:extLst>
              <a:ext uri="{FF2B5EF4-FFF2-40B4-BE49-F238E27FC236}">
                <a16:creationId xmlns:a16="http://schemas.microsoft.com/office/drawing/2014/main" id="{5117AC81-9ECC-4159-A624-70FCC1E6DEAF}"/>
              </a:ext>
            </a:extLst>
          </p:cNvPr>
          <p:cNvSpPr>
            <a:spLocks noGrp="1"/>
          </p:cNvSpPr>
          <p:nvPr>
            <p:ph type="dt" sz="half" idx="2"/>
          </p:nvPr>
        </p:nvSpPr>
        <p:spPr/>
        <p:txBody>
          <a:bodyPr/>
          <a:lstStyle/>
          <a:p>
            <a:fld id="{D32C9CBE-BB3D-4D4A-BBA2-C9CC33C12E4A}" type="datetime1">
              <a:rPr lang="en-US" smtClean="0"/>
              <a:t>2/10/2022</a:t>
            </a:fld>
            <a:endParaRPr lang="en-US" dirty="0"/>
          </a:p>
        </p:txBody>
      </p:sp>
      <p:pic>
        <p:nvPicPr>
          <p:cNvPr id="3075" name="Picture 2" descr="National Prevention Week 2021: Prevention Happens Anywhere and Everywhere">
            <a:extLst>
              <a:ext uri="{FF2B5EF4-FFF2-40B4-BE49-F238E27FC236}">
                <a16:creationId xmlns:a16="http://schemas.microsoft.com/office/drawing/2014/main" id="{E9375B5A-3375-4318-94E3-E62C11E29169}"/>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8582127" y="1707079"/>
            <a:ext cx="2404379" cy="13374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13">
            <a:extLst>
              <a:ext uri="{FF2B5EF4-FFF2-40B4-BE49-F238E27FC236}">
                <a16:creationId xmlns:a16="http://schemas.microsoft.com/office/drawing/2014/main" id="{A7F0136E-9EC5-4734-B51E-7733478EB475}"/>
              </a:ext>
            </a:extLst>
          </p:cNvPr>
          <p:cNvGraphicFramePr>
            <a:graphicFrameLocks noChangeAspect="1"/>
          </p:cNvGraphicFramePr>
          <p:nvPr>
            <p:extLst>
              <p:ext uri="{D42A27DB-BD31-4B8C-83A1-F6EECF244321}">
                <p14:modId xmlns:p14="http://schemas.microsoft.com/office/powerpoint/2010/main" val="2469997302"/>
              </p:ext>
            </p:extLst>
          </p:nvPr>
        </p:nvGraphicFramePr>
        <p:xfrm>
          <a:off x="564716" y="3780898"/>
          <a:ext cx="9529476" cy="1942508"/>
        </p:xfrm>
        <a:graphic>
          <a:graphicData uri="http://schemas.openxmlformats.org/presentationml/2006/ole">
            <mc:AlternateContent xmlns:mc="http://schemas.openxmlformats.org/markup-compatibility/2006">
              <mc:Choice xmlns:v="urn:schemas-microsoft-com:vml" Requires="v">
                <p:oleObj spid="_x0000_s3076" name="Document" r:id="rId5" imgW="5950150" imgH="1213500" progId="Word.Document.12">
                  <p:embed/>
                </p:oleObj>
              </mc:Choice>
              <mc:Fallback>
                <p:oleObj name="Document" r:id="rId5" imgW="5950150" imgH="1213500" progId="Word.Document.12">
                  <p:embed/>
                  <p:pic>
                    <p:nvPicPr>
                      <p:cNvPr id="0" name=""/>
                      <p:cNvPicPr/>
                      <p:nvPr/>
                    </p:nvPicPr>
                    <p:blipFill>
                      <a:blip r:embed="rId6"/>
                      <a:stretch>
                        <a:fillRect/>
                      </a:stretch>
                    </p:blipFill>
                    <p:spPr>
                      <a:xfrm>
                        <a:off x="564716" y="3780898"/>
                        <a:ext cx="9529476" cy="194250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90CA8E34-8E42-43B4-8286-667F6BE93F81}"/>
              </a:ext>
            </a:extLst>
          </p:cNvPr>
          <p:cNvPicPr>
            <a:picLocks noChangeAspect="1"/>
          </p:cNvPicPr>
          <p:nvPr/>
        </p:nvPicPr>
        <p:blipFill>
          <a:blip r:embed="rId7"/>
          <a:stretch>
            <a:fillRect/>
          </a:stretch>
        </p:blipFill>
        <p:spPr>
          <a:xfrm>
            <a:off x="7650503" y="3787792"/>
            <a:ext cx="1533333" cy="1333333"/>
          </a:xfrm>
          <a:prstGeom prst="rect">
            <a:avLst/>
          </a:prstGeom>
        </p:spPr>
      </p:pic>
      <p:sp>
        <p:nvSpPr>
          <p:cNvPr id="16" name="TextBox 15">
            <a:extLst>
              <a:ext uri="{FF2B5EF4-FFF2-40B4-BE49-F238E27FC236}">
                <a16:creationId xmlns:a16="http://schemas.microsoft.com/office/drawing/2014/main" id="{8882C5BC-DAFD-4A07-B9D3-D1E6D4601368}"/>
              </a:ext>
            </a:extLst>
          </p:cNvPr>
          <p:cNvSpPr txBox="1"/>
          <p:nvPr/>
        </p:nvSpPr>
        <p:spPr>
          <a:xfrm>
            <a:off x="571415" y="949928"/>
            <a:ext cx="2031108" cy="376454"/>
          </a:xfrm>
          <a:prstGeom prst="rect">
            <a:avLst/>
          </a:prstGeom>
          <a:noFill/>
        </p:spPr>
        <p:txBody>
          <a:bodyPr wrap="square" rtlCol="0">
            <a:spAutoFit/>
          </a:bodyPr>
          <a:lstStyle/>
          <a:p>
            <a:r>
              <a:rPr lang="en-US" b="1" dirty="0">
                <a:solidFill>
                  <a:srgbClr val="00838B"/>
                </a:solidFill>
              </a:rPr>
              <a:t>Federal Resources</a:t>
            </a:r>
          </a:p>
        </p:txBody>
      </p:sp>
      <p:pic>
        <p:nvPicPr>
          <p:cNvPr id="3073" name="Picture 2" descr="National Prevention Week 2021: Prevention Happens Anywhere and Everywhere">
            <a:extLst>
              <a:ext uri="{FF2B5EF4-FFF2-40B4-BE49-F238E27FC236}">
                <a16:creationId xmlns:a16="http://schemas.microsoft.com/office/drawing/2014/main" id="{DC16A3CC-B02B-4EBA-A2C6-965CA40B37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838" y="0"/>
            <a:ext cx="15240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3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511E5E-A3B2-46BC-A0F0-4F07FBB631A0}"/>
              </a:ext>
            </a:extLst>
          </p:cNvPr>
          <p:cNvPicPr>
            <a:picLocks noGrp="1" noChangeAspect="1"/>
          </p:cNvPicPr>
          <p:nvPr>
            <p:ph idx="1"/>
          </p:nvPr>
        </p:nvPicPr>
        <p:blipFill>
          <a:blip r:embed="rId2"/>
          <a:stretch>
            <a:fillRect/>
          </a:stretch>
        </p:blipFill>
        <p:spPr>
          <a:xfrm>
            <a:off x="170821" y="1123289"/>
            <a:ext cx="10942656" cy="3968932"/>
          </a:xfrm>
          <a:prstGeom prst="rect">
            <a:avLst/>
          </a:prstGeom>
        </p:spPr>
      </p:pic>
      <p:sp>
        <p:nvSpPr>
          <p:cNvPr id="3" name="Date Placeholder 2">
            <a:extLst>
              <a:ext uri="{FF2B5EF4-FFF2-40B4-BE49-F238E27FC236}">
                <a16:creationId xmlns:a16="http://schemas.microsoft.com/office/drawing/2014/main" id="{F826938E-66BC-487B-A596-014B45B1674B}"/>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5" name="Rectangle 4">
            <a:extLst>
              <a:ext uri="{FF2B5EF4-FFF2-40B4-BE49-F238E27FC236}">
                <a16:creationId xmlns:a16="http://schemas.microsoft.com/office/drawing/2014/main" id="{57CA2A91-4686-4AC0-950F-F133966F6BDE}"/>
              </a:ext>
            </a:extLst>
          </p:cNvPr>
          <p:cNvSpPr/>
          <p:nvPr/>
        </p:nvSpPr>
        <p:spPr>
          <a:xfrm>
            <a:off x="341698" y="832729"/>
            <a:ext cx="1902380" cy="369332"/>
          </a:xfrm>
          <a:prstGeom prst="rect">
            <a:avLst/>
          </a:prstGeom>
        </p:spPr>
        <p:txBody>
          <a:bodyPr wrap="none">
            <a:spAutoFit/>
          </a:bodyPr>
          <a:lstStyle/>
          <a:p>
            <a:r>
              <a:rPr lang="en-US" b="1" dirty="0">
                <a:solidFill>
                  <a:srgbClr val="00838B"/>
                </a:solidFill>
              </a:rPr>
              <a:t>Federal Resources</a:t>
            </a:r>
          </a:p>
        </p:txBody>
      </p:sp>
    </p:spTree>
    <p:extLst>
      <p:ext uri="{BB962C8B-B14F-4D97-AF65-F5344CB8AC3E}">
        <p14:creationId xmlns:p14="http://schemas.microsoft.com/office/powerpoint/2010/main" val="393553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2F8A0-86B4-450F-A9DD-E2EBB0BA7E78}"/>
              </a:ext>
            </a:extLst>
          </p:cNvPr>
          <p:cNvSpPr>
            <a:spLocks noGrp="1"/>
          </p:cNvSpPr>
          <p:nvPr>
            <p:ph idx="1"/>
          </p:nvPr>
        </p:nvSpPr>
        <p:spPr>
          <a:xfrm>
            <a:off x="236668" y="828340"/>
            <a:ext cx="11736593" cy="4527432"/>
          </a:xfrm>
        </p:spPr>
        <p:txBody>
          <a:bodyPr/>
          <a:lstStyle/>
          <a:p>
            <a:r>
              <a:rPr lang="en-US" dirty="0"/>
              <a:t>INFOAMTION OPIOID OVERDOSES:</a:t>
            </a:r>
          </a:p>
          <a:p>
            <a:endParaRPr lang="en-US" dirty="0"/>
          </a:p>
        </p:txBody>
      </p:sp>
      <p:sp>
        <p:nvSpPr>
          <p:cNvPr id="3" name="Date Placeholder 2">
            <a:extLst>
              <a:ext uri="{FF2B5EF4-FFF2-40B4-BE49-F238E27FC236}">
                <a16:creationId xmlns:a16="http://schemas.microsoft.com/office/drawing/2014/main" id="{DE7F3079-D80B-49E0-8A5B-54BDDE50C091}"/>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Rectangle 3">
            <a:extLst>
              <a:ext uri="{FF2B5EF4-FFF2-40B4-BE49-F238E27FC236}">
                <a16:creationId xmlns:a16="http://schemas.microsoft.com/office/drawing/2014/main" id="{3EC31865-EDB4-4BDF-A3E4-C65833AF87FF}"/>
              </a:ext>
            </a:extLst>
          </p:cNvPr>
          <p:cNvSpPr/>
          <p:nvPr/>
        </p:nvSpPr>
        <p:spPr>
          <a:xfrm>
            <a:off x="236669" y="1105319"/>
            <a:ext cx="11278742" cy="3816429"/>
          </a:xfrm>
          <a:prstGeom prst="rect">
            <a:avLst/>
          </a:prstGeom>
        </p:spPr>
        <p:txBody>
          <a:bodyPr wrap="square">
            <a:spAutoFit/>
          </a:bodyPr>
          <a:lstStyle/>
          <a:p>
            <a:r>
              <a:rPr lang="en-US" dirty="0"/>
              <a:t>Suspected Opioid Overdoses Preliminary Data for December 2021</a:t>
            </a:r>
          </a:p>
          <a:p>
            <a:endParaRPr lang="en-US" sz="1400" dirty="0">
              <a:latin typeface="Calibri" panose="020F0502020204030204" pitchFamily="34" charset="0"/>
              <a:ea typeface="Calibri" panose="020F0502020204030204" pitchFamily="34" charset="0"/>
            </a:endParaRPr>
          </a:p>
          <a:p>
            <a:r>
              <a:rPr lang="en-US" sz="1400" dirty="0">
                <a:latin typeface="Calibri" panose="020F0502020204030204" pitchFamily="34" charset="0"/>
                <a:ea typeface="Calibri" panose="020F0502020204030204" pitchFamily="34" charset="0"/>
              </a:rPr>
              <a:t> Total incidents increased 11% from the previous month and were 26% higher than December 2020. </a:t>
            </a:r>
            <a:r>
              <a:rPr lang="en-US" sz="1400" b="1" dirty="0">
                <a:latin typeface="Calibri" panose="020F0502020204030204" pitchFamily="34" charset="0"/>
                <a:ea typeface="Calibri" panose="020F0502020204030204" pitchFamily="34" charset="0"/>
              </a:rPr>
              <a:t>Suspected opioid overdoses were 18% higher in 2021 compared with 2020. </a:t>
            </a:r>
            <a:endParaRPr lang="en-US" sz="1400" dirty="0">
              <a:latin typeface="Calibri" panose="020F0502020204030204" pitchFamily="34" charset="0"/>
              <a:ea typeface="Calibri" panose="020F0502020204030204" pitchFamily="34" charset="0"/>
            </a:endParaRPr>
          </a:p>
          <a:p>
            <a:r>
              <a:rPr lang="en-US" sz="1400" dirty="0">
                <a:latin typeface="Calibri" panose="020F0502020204030204" pitchFamily="34" charset="0"/>
                <a:ea typeface="Calibri" panose="020F0502020204030204" pitchFamily="34" charset="0"/>
              </a:rPr>
              <a:t> </a:t>
            </a:r>
          </a:p>
          <a:p>
            <a:pPr fontAlgn="ctr"/>
            <a:r>
              <a:rPr lang="en-US" sz="1400" dirty="0">
                <a:latin typeface="Calibri" panose="020F0502020204030204" pitchFamily="34" charset="0"/>
                <a:ea typeface="Calibri" panose="020F0502020204030204" pitchFamily="34" charset="0"/>
              </a:rPr>
              <a:t>Other trends to note:</a:t>
            </a:r>
          </a:p>
          <a:p>
            <a:pPr marL="342900" marR="0" lvl="0" indent="-342900" fontAlgn="ctr">
              <a:spcBef>
                <a:spcPts val="0"/>
              </a:spcBef>
              <a:spcAft>
                <a:spcPts val="0"/>
              </a:spcAft>
              <a:buSzPts val="1000"/>
              <a:buFont typeface="Symbol" panose="05050102010706020507" pitchFamily="18" charset="2"/>
              <a:buChar char=""/>
            </a:pPr>
            <a:r>
              <a:rPr lang="en-US" sz="1400" dirty="0">
                <a:latin typeface="Calibri" panose="020F0502020204030204" pitchFamily="34" charset="0"/>
                <a:ea typeface="Times New Roman" panose="02020603050405020304" pitchFamily="18" charset="0"/>
                <a:cs typeface="Courier New" panose="02070309020205020404" pitchFamily="49" charset="0"/>
              </a:rPr>
              <a:t>Suspected opioid overdoses increased across genders, races, and age groups except 0-17 and 55-64 from November to December. </a:t>
            </a:r>
            <a:endParaRPr lang="en-US" sz="1400" dirty="0">
              <a:latin typeface="Calibri" panose="020F0502020204030204" pitchFamily="34" charset="0"/>
              <a:ea typeface="Calibri" panose="020F0502020204030204" pitchFamily="34" charset="0"/>
              <a:cs typeface="Courier New" panose="02070309020205020404" pitchFamily="49" charset="0"/>
            </a:endParaRPr>
          </a:p>
          <a:p>
            <a:pPr marL="342900" marR="0" lvl="0" indent="-342900" fontAlgn="ctr">
              <a:spcBef>
                <a:spcPts val="0"/>
              </a:spcBef>
              <a:spcAft>
                <a:spcPts val="0"/>
              </a:spcAft>
              <a:buSzPts val="1000"/>
              <a:buFont typeface="Symbol" panose="05050102010706020507" pitchFamily="18" charset="2"/>
              <a:buChar char=""/>
            </a:pPr>
            <a:r>
              <a:rPr lang="en-US" sz="1400" dirty="0">
                <a:latin typeface="Calibri" panose="020F0502020204030204" pitchFamily="34" charset="0"/>
                <a:ea typeface="Times New Roman" panose="02020603050405020304" pitchFamily="18" charset="0"/>
                <a:cs typeface="Courier New" panose="02070309020205020404" pitchFamily="49" charset="0"/>
              </a:rPr>
              <a:t>Of the state’s six High Intensity Drug Trafficking Area (HIDTA) counties, Horry, Greenville, Charleston, Richland and Lexington were in the top 10 counties by number of suspected opioid overdoses. Horry was also in the top 10 for rate per population.</a:t>
            </a:r>
            <a:endParaRPr lang="en-US" sz="1400" dirty="0">
              <a:latin typeface="Calibri" panose="020F0502020204030204" pitchFamily="34" charset="0"/>
              <a:ea typeface="Calibri" panose="020F0502020204030204" pitchFamily="34" charset="0"/>
              <a:cs typeface="Courier New" panose="02070309020205020404" pitchFamily="49" charset="0"/>
            </a:endParaRPr>
          </a:p>
          <a:p>
            <a:pPr marL="342900" marR="0" lvl="0" indent="-342900" fontAlgn="ctr">
              <a:spcBef>
                <a:spcPts val="0"/>
              </a:spcBef>
              <a:spcAft>
                <a:spcPts val="0"/>
              </a:spcAft>
              <a:buSzPts val="1000"/>
              <a:buFont typeface="Symbol" panose="05050102010706020507" pitchFamily="18" charset="2"/>
              <a:buChar char=""/>
            </a:pPr>
            <a:r>
              <a:rPr lang="en-US" sz="1400" dirty="0">
                <a:latin typeface="Calibri" panose="020F0502020204030204" pitchFamily="34" charset="0"/>
                <a:ea typeface="Times New Roman" panose="02020603050405020304" pitchFamily="18" charset="0"/>
                <a:cs typeface="Courier New" panose="02070309020205020404" pitchFamily="49" charset="0"/>
              </a:rPr>
              <a:t>Of counties in the top 10 for rate per population, Union, Lee, Edgefield, and Laurens experienced a 100% or greater increase and Barnwell experienced &gt;50% in suspected opioid overdoses over the prior month.</a:t>
            </a:r>
            <a:endParaRPr lang="en-US" sz="1400" dirty="0">
              <a:latin typeface="Calibri" panose="020F0502020204030204" pitchFamily="34" charset="0"/>
              <a:ea typeface="Calibri" panose="020F0502020204030204" pitchFamily="34" charset="0"/>
              <a:cs typeface="Courier New" panose="02070309020205020404" pitchFamily="49" charset="0"/>
            </a:endParaRPr>
          </a:p>
          <a:p>
            <a:pPr marL="342900" marR="0" lvl="0" indent="-342900" fontAlgn="ctr">
              <a:spcBef>
                <a:spcPts val="0"/>
              </a:spcBef>
              <a:spcAft>
                <a:spcPts val="0"/>
              </a:spcAft>
              <a:buSzPts val="1000"/>
              <a:buFont typeface="Symbol" panose="05050102010706020507" pitchFamily="18" charset="2"/>
              <a:buChar char=""/>
            </a:pPr>
            <a:r>
              <a:rPr lang="en-US" sz="1400" dirty="0">
                <a:latin typeface="Calibri" panose="020F0502020204030204" pitchFamily="34" charset="0"/>
                <a:ea typeface="Times New Roman" panose="02020603050405020304" pitchFamily="18" charset="0"/>
                <a:cs typeface="Courier New" panose="02070309020205020404" pitchFamily="49" charset="0"/>
              </a:rPr>
              <a:t>Several counties have sustained high rates of overdoses for several months:</a:t>
            </a:r>
            <a:endParaRPr lang="en-US" sz="1400" dirty="0">
              <a:latin typeface="Calibri" panose="020F0502020204030204" pitchFamily="34" charset="0"/>
              <a:ea typeface="Calibri" panose="020F0502020204030204" pitchFamily="34" charset="0"/>
              <a:cs typeface="Courier New" panose="02070309020205020404" pitchFamily="49" charset="0"/>
            </a:endParaRPr>
          </a:p>
          <a:p>
            <a:pPr marL="742950" marR="0" lvl="1" indent="-285750" fontAlgn="ctr">
              <a:spcBef>
                <a:spcPts val="0"/>
              </a:spcBef>
              <a:spcAft>
                <a:spcPts val="0"/>
              </a:spcAft>
              <a:buFont typeface="Courier New" panose="02070309020205020404" pitchFamily="49" charset="0"/>
              <a:buChar char="o"/>
            </a:pPr>
            <a:r>
              <a:rPr lang="en-US" sz="1400" dirty="0">
                <a:latin typeface="Calibri" panose="020F0502020204030204" pitchFamily="34" charset="0"/>
                <a:ea typeface="Times New Roman" panose="02020603050405020304" pitchFamily="18" charset="0"/>
              </a:rPr>
              <a:t>Fairfield: top 10 for rate of overdoses per population from March through December (9 months).</a:t>
            </a:r>
            <a:endParaRPr lang="en-US" sz="1400" dirty="0">
              <a:latin typeface="Calibri" panose="020F0502020204030204" pitchFamily="34" charset="0"/>
              <a:ea typeface="Calibri" panose="020F0502020204030204" pitchFamily="34" charset="0"/>
            </a:endParaRPr>
          </a:p>
          <a:p>
            <a:pPr marL="742950" marR="0" lvl="1" indent="-285750" fontAlgn="ctr">
              <a:spcBef>
                <a:spcPts val="0"/>
              </a:spcBef>
              <a:spcAft>
                <a:spcPts val="0"/>
              </a:spcAft>
              <a:buFont typeface="Courier New" panose="02070309020205020404" pitchFamily="49" charset="0"/>
              <a:buChar char="o"/>
            </a:pPr>
            <a:r>
              <a:rPr lang="en-US" sz="1400" dirty="0">
                <a:latin typeface="Calibri" panose="020F0502020204030204" pitchFamily="34" charset="0"/>
                <a:ea typeface="Times New Roman" panose="02020603050405020304" pitchFamily="18" charset="0"/>
              </a:rPr>
              <a:t>Horry: top 10 for overdose rate for August through December (5 months).</a:t>
            </a:r>
            <a:endParaRPr lang="en-US" sz="1400" dirty="0">
              <a:latin typeface="Calibri" panose="020F0502020204030204" pitchFamily="34" charset="0"/>
              <a:ea typeface="Calibri" panose="020F0502020204030204" pitchFamily="34" charset="0"/>
            </a:endParaRPr>
          </a:p>
          <a:p>
            <a:pPr marL="742950" marR="0" lvl="1" indent="-285750" fontAlgn="ctr">
              <a:spcBef>
                <a:spcPts val="0"/>
              </a:spcBef>
              <a:spcAft>
                <a:spcPts val="0"/>
              </a:spcAft>
              <a:buFont typeface="Courier New" panose="02070309020205020404" pitchFamily="49" charset="0"/>
              <a:buChar char="o"/>
            </a:pPr>
            <a:r>
              <a:rPr lang="en-US" sz="1400" dirty="0">
                <a:latin typeface="Calibri" panose="020F0502020204030204" pitchFamily="34" charset="0"/>
                <a:ea typeface="Times New Roman" panose="02020603050405020304" pitchFamily="18" charset="0"/>
              </a:rPr>
              <a:t>Aiken: top 10 for October through December (3 months).</a:t>
            </a:r>
            <a:endParaRPr lang="en-US" sz="1400" dirty="0">
              <a:latin typeface="Calibri" panose="020F0502020204030204" pitchFamily="34" charset="0"/>
              <a:ea typeface="Calibri" panose="020F0502020204030204" pitchFamily="34" charset="0"/>
            </a:endParaRPr>
          </a:p>
          <a:p>
            <a:pPr marL="742950" marR="0" lvl="1" indent="-285750" fontAlgn="ctr">
              <a:spcBef>
                <a:spcPts val="0"/>
              </a:spcBef>
              <a:spcAft>
                <a:spcPts val="0"/>
              </a:spcAft>
              <a:buFont typeface="Courier New" panose="02070309020205020404" pitchFamily="49" charset="0"/>
              <a:buChar char="o"/>
            </a:pPr>
            <a:r>
              <a:rPr lang="en-US" sz="1400" dirty="0">
                <a:latin typeface="Calibri" panose="020F0502020204030204" pitchFamily="34" charset="0"/>
                <a:ea typeface="Times New Roman" panose="02020603050405020304" pitchFamily="18" charset="0"/>
              </a:rPr>
              <a:t>Jasper, Greenwood: top 10 for November and December (2 months).</a:t>
            </a:r>
            <a:endParaRPr lang="en-US" sz="1400" dirty="0">
              <a:latin typeface="Calibri" panose="020F0502020204030204" pitchFamily="34" charset="0"/>
              <a:ea typeface="Calibri" panose="020F0502020204030204" pitchFamily="34" charset="0"/>
            </a:endParaRPr>
          </a:p>
          <a:p>
            <a:r>
              <a:rPr lang="en-US" sz="1400" dirty="0">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7A32A48-E2D0-4602-88BF-CDB09461C8F0}"/>
              </a:ext>
            </a:extLst>
          </p:cNvPr>
          <p:cNvSpPr/>
          <p:nvPr/>
        </p:nvSpPr>
        <p:spPr>
          <a:xfrm>
            <a:off x="535912" y="5131139"/>
            <a:ext cx="6096000" cy="1054135"/>
          </a:xfrm>
          <a:prstGeom prst="rect">
            <a:avLst/>
          </a:prstGeom>
        </p:spPr>
        <p:txBody>
          <a:bodyPr>
            <a:spAutoFit/>
          </a:bodyPr>
          <a:lstStyle/>
          <a:p>
            <a:pPr>
              <a:lnSpc>
                <a:spcPct val="120000"/>
              </a:lnSpc>
            </a:pPr>
            <a:r>
              <a:rPr lang="en-US" b="1" dirty="0">
                <a:solidFill>
                  <a:srgbClr val="43396B"/>
                </a:solidFill>
                <a:latin typeface="Tahoma" panose="020B0604030504040204" pitchFamily="34" charset="0"/>
                <a:ea typeface="Calibri" panose="020F0502020204030204" pitchFamily="34" charset="0"/>
              </a:rPr>
              <a:t>Christina Galardi, MPH, MCRP</a:t>
            </a:r>
            <a:endParaRPr lang="en-US" dirty="0">
              <a:latin typeface="Calibri" panose="020F0502020204030204" pitchFamily="34" charset="0"/>
              <a:ea typeface="Calibri" panose="020F0502020204030204" pitchFamily="34" charset="0"/>
            </a:endParaRPr>
          </a:p>
          <a:p>
            <a:pPr>
              <a:lnSpc>
                <a:spcPct val="120000"/>
              </a:lnSpc>
              <a:spcAft>
                <a:spcPts val="100"/>
              </a:spcAft>
            </a:pPr>
            <a:r>
              <a:rPr lang="en-US" sz="1200" dirty="0">
                <a:solidFill>
                  <a:srgbClr val="7D7D7D"/>
                </a:solidFill>
                <a:latin typeface="Tahoma" panose="020B0604030504040204" pitchFamily="34" charset="0"/>
                <a:ea typeface="Calibri" panose="020F0502020204030204" pitchFamily="34" charset="0"/>
              </a:rPr>
              <a:t>Public Health Analyst</a:t>
            </a:r>
            <a:endParaRPr lang="en-US" dirty="0">
              <a:latin typeface="Calibri" panose="020F0502020204030204" pitchFamily="34" charset="0"/>
              <a:ea typeface="Calibri" panose="020F0502020204030204" pitchFamily="34" charset="0"/>
            </a:endParaRPr>
          </a:p>
          <a:p>
            <a:pPr>
              <a:spcBef>
                <a:spcPts val="200"/>
              </a:spcBef>
            </a:pPr>
            <a:r>
              <a:rPr lang="en-US" sz="2400" b="1" dirty="0">
                <a:solidFill>
                  <a:srgbClr val="3E96D2"/>
                </a:solidFill>
                <a:latin typeface="Tahoma" panose="020B0604030504040204" pitchFamily="34" charset="0"/>
                <a:ea typeface="Calibri" panose="020F0502020204030204" pitchFamily="34" charset="0"/>
              </a:rPr>
              <a:t>CDC </a:t>
            </a:r>
            <a:r>
              <a:rPr lang="en-US" sz="2400" b="1" dirty="0">
                <a:solidFill>
                  <a:srgbClr val="43396B"/>
                </a:solidFill>
                <a:latin typeface="Tahoma" panose="020B0604030504040204" pitchFamily="34" charset="0"/>
                <a:ea typeface="Calibri" panose="020F0502020204030204" pitchFamily="34" charset="0"/>
              </a:rPr>
              <a:t>Foundation</a:t>
            </a:r>
            <a:endParaRPr lang="en-US" dirty="0">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B2C472A8-49F2-46D6-9D88-9165BE9AD538}"/>
              </a:ext>
            </a:extLst>
          </p:cNvPr>
          <p:cNvPicPr>
            <a:picLocks noChangeAspect="1"/>
          </p:cNvPicPr>
          <p:nvPr/>
        </p:nvPicPr>
        <p:blipFill>
          <a:blip r:embed="rId3"/>
          <a:stretch>
            <a:fillRect/>
          </a:stretch>
        </p:blipFill>
        <p:spPr>
          <a:xfrm>
            <a:off x="7215594" y="4405260"/>
            <a:ext cx="4606801" cy="1624400"/>
          </a:xfrm>
          <a:prstGeom prst="rect">
            <a:avLst/>
          </a:prstGeom>
        </p:spPr>
      </p:pic>
      <p:sp>
        <p:nvSpPr>
          <p:cNvPr id="9" name="Rectangle 8">
            <a:extLst>
              <a:ext uri="{FF2B5EF4-FFF2-40B4-BE49-F238E27FC236}">
                <a16:creationId xmlns:a16="http://schemas.microsoft.com/office/drawing/2014/main" id="{3FDBFACF-E935-4075-83AA-3ED87DA75C45}"/>
              </a:ext>
            </a:extLst>
          </p:cNvPr>
          <p:cNvSpPr/>
          <p:nvPr/>
        </p:nvSpPr>
        <p:spPr>
          <a:xfrm>
            <a:off x="3001108" y="6185274"/>
            <a:ext cx="6360396" cy="369332"/>
          </a:xfrm>
          <a:prstGeom prst="rect">
            <a:avLst/>
          </a:prstGeom>
        </p:spPr>
        <p:txBody>
          <a:bodyPr wrap="none">
            <a:spAutoFit/>
          </a:bodyPr>
          <a:lstStyle/>
          <a:p>
            <a:r>
              <a:rPr lang="en-US" dirty="0"/>
              <a:t>Preliminary Data For Informational Use Only-Published 1/25/2022</a:t>
            </a:r>
          </a:p>
        </p:txBody>
      </p:sp>
    </p:spTree>
    <p:extLst>
      <p:ext uri="{BB962C8B-B14F-4D97-AF65-F5344CB8AC3E}">
        <p14:creationId xmlns:p14="http://schemas.microsoft.com/office/powerpoint/2010/main" val="3738359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8D3D58-31F7-427B-9019-4B84EBA4B3EA}"/>
              </a:ext>
            </a:extLst>
          </p:cNvPr>
          <p:cNvSpPr>
            <a:spLocks noGrp="1"/>
          </p:cNvSpPr>
          <p:nvPr>
            <p:ph type="dt" sz="half" idx="2"/>
          </p:nvPr>
        </p:nvSpPr>
        <p:spPr/>
        <p:txBody>
          <a:bodyPr/>
          <a:lstStyle/>
          <a:p>
            <a:fld id="{D32C9CBE-BB3D-4D4A-BBA2-C9CC33C12E4A}" type="datetime1">
              <a:rPr lang="en-US" smtClean="0"/>
              <a:t>2/10/2022</a:t>
            </a:fld>
            <a:endParaRPr lang="en-US" dirty="0"/>
          </a:p>
        </p:txBody>
      </p:sp>
      <p:pic>
        <p:nvPicPr>
          <p:cNvPr id="6" name="Picture 5">
            <a:extLst>
              <a:ext uri="{FF2B5EF4-FFF2-40B4-BE49-F238E27FC236}">
                <a16:creationId xmlns:a16="http://schemas.microsoft.com/office/drawing/2014/main" id="{4F2698D0-E47C-488F-831B-FC7A84833877}"/>
              </a:ext>
            </a:extLst>
          </p:cNvPr>
          <p:cNvPicPr>
            <a:picLocks noChangeAspect="1"/>
          </p:cNvPicPr>
          <p:nvPr/>
        </p:nvPicPr>
        <p:blipFill>
          <a:blip r:embed="rId2"/>
          <a:stretch>
            <a:fillRect/>
          </a:stretch>
        </p:blipFill>
        <p:spPr>
          <a:xfrm>
            <a:off x="378823" y="1545610"/>
            <a:ext cx="11005959" cy="3515895"/>
          </a:xfrm>
          <a:prstGeom prst="rect">
            <a:avLst/>
          </a:prstGeom>
        </p:spPr>
      </p:pic>
      <p:sp>
        <p:nvSpPr>
          <p:cNvPr id="7" name="Rectangle 6">
            <a:extLst>
              <a:ext uri="{FF2B5EF4-FFF2-40B4-BE49-F238E27FC236}">
                <a16:creationId xmlns:a16="http://schemas.microsoft.com/office/drawing/2014/main" id="{269DCBA7-5249-4A46-B019-E18A884E2ED7}"/>
              </a:ext>
            </a:extLst>
          </p:cNvPr>
          <p:cNvSpPr/>
          <p:nvPr/>
        </p:nvSpPr>
        <p:spPr>
          <a:xfrm>
            <a:off x="3951243" y="5391315"/>
            <a:ext cx="4711546" cy="369332"/>
          </a:xfrm>
          <a:prstGeom prst="rect">
            <a:avLst/>
          </a:prstGeom>
        </p:spPr>
        <p:txBody>
          <a:bodyPr wrap="none">
            <a:spAutoFit/>
          </a:bodyPr>
          <a:lstStyle/>
          <a:p>
            <a:r>
              <a:rPr lang="en-US" dirty="0">
                <a:latin typeface="Arial-1-75"/>
              </a:rPr>
              <a:t>Preliminary Data For Informational Use Only</a:t>
            </a:r>
            <a:endParaRPr lang="en-US" dirty="0"/>
          </a:p>
        </p:txBody>
      </p:sp>
    </p:spTree>
    <p:extLst>
      <p:ext uri="{BB962C8B-B14F-4D97-AF65-F5344CB8AC3E}">
        <p14:creationId xmlns:p14="http://schemas.microsoft.com/office/powerpoint/2010/main" val="2422618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FF1EDD-A9F0-47EC-B314-F2BA2E1FA659}"/>
              </a:ext>
            </a:extLst>
          </p:cNvPr>
          <p:cNvPicPr>
            <a:picLocks noGrp="1" noChangeAspect="1"/>
          </p:cNvPicPr>
          <p:nvPr>
            <p:ph idx="1"/>
          </p:nvPr>
        </p:nvPicPr>
        <p:blipFill>
          <a:blip r:embed="rId2"/>
          <a:stretch>
            <a:fillRect/>
          </a:stretch>
        </p:blipFill>
        <p:spPr>
          <a:xfrm>
            <a:off x="922469" y="1266093"/>
            <a:ext cx="10785554" cy="4027293"/>
          </a:xfrm>
          <a:prstGeom prst="rect">
            <a:avLst/>
          </a:prstGeom>
        </p:spPr>
      </p:pic>
      <p:sp>
        <p:nvSpPr>
          <p:cNvPr id="3" name="Date Placeholder 2">
            <a:extLst>
              <a:ext uri="{FF2B5EF4-FFF2-40B4-BE49-F238E27FC236}">
                <a16:creationId xmlns:a16="http://schemas.microsoft.com/office/drawing/2014/main" id="{7FB59C94-31A6-41E3-BEB8-E50C234A35D6}"/>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5" name="Rectangle 4">
            <a:extLst>
              <a:ext uri="{FF2B5EF4-FFF2-40B4-BE49-F238E27FC236}">
                <a16:creationId xmlns:a16="http://schemas.microsoft.com/office/drawing/2014/main" id="{C2D68221-D701-4E83-B761-DCAADC655DF1}"/>
              </a:ext>
            </a:extLst>
          </p:cNvPr>
          <p:cNvSpPr/>
          <p:nvPr/>
        </p:nvSpPr>
        <p:spPr>
          <a:xfrm>
            <a:off x="3959473" y="5591907"/>
            <a:ext cx="4711546" cy="369332"/>
          </a:xfrm>
          <a:prstGeom prst="rect">
            <a:avLst/>
          </a:prstGeom>
        </p:spPr>
        <p:txBody>
          <a:bodyPr wrap="none">
            <a:spAutoFit/>
          </a:bodyPr>
          <a:lstStyle/>
          <a:p>
            <a:r>
              <a:rPr lang="en-US" dirty="0">
                <a:latin typeface="Arial-1-75"/>
              </a:rPr>
              <a:t>Preliminary Data For Informational Use Only</a:t>
            </a:r>
            <a:endParaRPr lang="en-US" dirty="0"/>
          </a:p>
        </p:txBody>
      </p:sp>
    </p:spTree>
    <p:extLst>
      <p:ext uri="{BB962C8B-B14F-4D97-AF65-F5344CB8AC3E}">
        <p14:creationId xmlns:p14="http://schemas.microsoft.com/office/powerpoint/2010/main" val="109590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0BBF4E-6CA1-451A-9B50-5C5ECE1A1F0D}"/>
              </a:ext>
            </a:extLst>
          </p:cNvPr>
          <p:cNvPicPr>
            <a:picLocks noGrp="1" noChangeAspect="1"/>
          </p:cNvPicPr>
          <p:nvPr>
            <p:ph idx="1"/>
          </p:nvPr>
        </p:nvPicPr>
        <p:blipFill>
          <a:blip r:embed="rId2"/>
          <a:stretch>
            <a:fillRect/>
          </a:stretch>
        </p:blipFill>
        <p:spPr>
          <a:xfrm>
            <a:off x="1093963" y="954595"/>
            <a:ext cx="10270558" cy="4733524"/>
          </a:xfrm>
          <a:prstGeom prst="rect">
            <a:avLst/>
          </a:prstGeom>
        </p:spPr>
      </p:pic>
      <p:sp>
        <p:nvSpPr>
          <p:cNvPr id="3" name="Date Placeholder 2">
            <a:extLst>
              <a:ext uri="{FF2B5EF4-FFF2-40B4-BE49-F238E27FC236}">
                <a16:creationId xmlns:a16="http://schemas.microsoft.com/office/drawing/2014/main" id="{B5C2341E-463B-4682-A334-D3001828B826}"/>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Rectangle 3">
            <a:extLst>
              <a:ext uri="{FF2B5EF4-FFF2-40B4-BE49-F238E27FC236}">
                <a16:creationId xmlns:a16="http://schemas.microsoft.com/office/drawing/2014/main" id="{AE05F407-9CDE-4662-83BF-BFF4EE6FE1FE}"/>
              </a:ext>
            </a:extLst>
          </p:cNvPr>
          <p:cNvSpPr/>
          <p:nvPr/>
        </p:nvSpPr>
        <p:spPr>
          <a:xfrm>
            <a:off x="4101968" y="5889288"/>
            <a:ext cx="4711546" cy="369332"/>
          </a:xfrm>
          <a:prstGeom prst="rect">
            <a:avLst/>
          </a:prstGeom>
        </p:spPr>
        <p:txBody>
          <a:bodyPr wrap="none">
            <a:spAutoFit/>
          </a:bodyPr>
          <a:lstStyle/>
          <a:p>
            <a:r>
              <a:rPr lang="en-US" dirty="0">
                <a:latin typeface="Arial-1-75"/>
              </a:rPr>
              <a:t>Preliminary Data For Informational Use Only</a:t>
            </a:r>
            <a:endParaRPr lang="en-US" dirty="0"/>
          </a:p>
        </p:txBody>
      </p:sp>
    </p:spTree>
    <p:extLst>
      <p:ext uri="{BB962C8B-B14F-4D97-AF65-F5344CB8AC3E}">
        <p14:creationId xmlns:p14="http://schemas.microsoft.com/office/powerpoint/2010/main" val="81116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0BF16-08D0-4F49-8957-7A8503EC3384}"/>
              </a:ext>
            </a:extLst>
          </p:cNvPr>
          <p:cNvSpPr>
            <a:spLocks noGrp="1"/>
          </p:cNvSpPr>
          <p:nvPr>
            <p:ph idx="1"/>
          </p:nvPr>
        </p:nvSpPr>
        <p:spPr>
          <a:xfrm>
            <a:off x="391887" y="1014884"/>
            <a:ext cx="10763794" cy="4854210"/>
          </a:xfrm>
        </p:spPr>
        <p:txBody>
          <a:bodyPr/>
          <a:lstStyle/>
          <a:p>
            <a:r>
              <a:rPr lang="en-US" dirty="0"/>
              <a:t>Overdose Prevention Updates</a:t>
            </a:r>
          </a:p>
          <a:p>
            <a:r>
              <a:rPr lang="en-US" dirty="0"/>
              <a:t>Narcan- 17 responses recorded for survey as of 2/10/22</a:t>
            </a:r>
          </a:p>
          <a:p>
            <a:r>
              <a:rPr lang="en-US" dirty="0"/>
              <a:t>Fentanyl Test Strips-116 responses recorded for survey as of 2/10/22</a:t>
            </a:r>
          </a:p>
          <a:p>
            <a:r>
              <a:rPr lang="en-US" b="1" dirty="0"/>
              <a:t>Tips for enhancing our survey participation recommendations:</a:t>
            </a:r>
            <a:endParaRPr lang="en-US" sz="1800" dirty="0"/>
          </a:p>
          <a:p>
            <a:r>
              <a:rPr lang="en-US" dirty="0"/>
              <a:t> Ensure that each recipient gets the following instructions regarding the surveys by all staff who distribute Narcan or FTS (including those distributions that occur in outreach settings): </a:t>
            </a:r>
            <a:endParaRPr lang="en-US" sz="1800" dirty="0"/>
          </a:p>
          <a:p>
            <a:pPr lvl="1"/>
            <a:r>
              <a:rPr lang="en-US" dirty="0"/>
              <a:t>Inform recipients the survey is very </a:t>
            </a:r>
            <a:r>
              <a:rPr lang="en-US" b="1" dirty="0"/>
              <a:t>brief </a:t>
            </a:r>
            <a:r>
              <a:rPr lang="en-US" dirty="0"/>
              <a:t>and completely</a:t>
            </a:r>
            <a:r>
              <a:rPr lang="en-US" b="1" dirty="0"/>
              <a:t> anonymous </a:t>
            </a:r>
            <a:r>
              <a:rPr lang="en-US" dirty="0"/>
              <a:t>(cannot be tracked)</a:t>
            </a:r>
            <a:endParaRPr lang="en-US" sz="1600" dirty="0"/>
          </a:p>
          <a:p>
            <a:pPr lvl="1"/>
            <a:r>
              <a:rPr lang="en-US" dirty="0"/>
              <a:t>the survey is an important </a:t>
            </a:r>
            <a:r>
              <a:rPr lang="en-US" b="1" dirty="0"/>
              <a:t>feedback tool </a:t>
            </a:r>
            <a:r>
              <a:rPr lang="en-US" dirty="0"/>
              <a:t>to ensure your agency can </a:t>
            </a:r>
            <a:r>
              <a:rPr lang="en-US" b="1" dirty="0"/>
              <a:t>continue to offer them Narcan and/or FTS at no charge</a:t>
            </a:r>
            <a:r>
              <a:rPr lang="en-US" dirty="0"/>
              <a:t> because it provides  proof the programs work by those that use them</a:t>
            </a:r>
            <a:endParaRPr lang="en-US" sz="1600" dirty="0"/>
          </a:p>
          <a:p>
            <a:pPr lvl="1"/>
            <a:r>
              <a:rPr lang="en-US" dirty="0"/>
              <a:t>Discuss all </a:t>
            </a:r>
            <a:r>
              <a:rPr lang="en-US" b="1" dirty="0"/>
              <a:t>access points</a:t>
            </a:r>
            <a:r>
              <a:rPr lang="en-US" dirty="0"/>
              <a:t> to get to the surveys and inquire which method might be the easiest for the recipient. They may reveal to you that they don't want to use their phone and/or they don't have a phone or a computer etc. </a:t>
            </a:r>
            <a:r>
              <a:rPr lang="en-US" b="1" dirty="0"/>
              <a:t>Ensure they know that they can use your agency iPad to complete the survey. </a:t>
            </a:r>
            <a:endParaRPr lang="en-US" sz="1600" dirty="0"/>
          </a:p>
          <a:p>
            <a:pPr lvl="1"/>
            <a:r>
              <a:rPr lang="en-US" dirty="0"/>
              <a:t>Let them know that they will be asked by staff upon return for more FTS or Narcan, about their participation in the survey and encouraged to complete it onsite if they haven't completed it yet.</a:t>
            </a:r>
            <a:endParaRPr lang="en-US" sz="1600" dirty="0"/>
          </a:p>
          <a:p>
            <a:endParaRPr lang="en-US" dirty="0"/>
          </a:p>
        </p:txBody>
      </p:sp>
      <p:sp>
        <p:nvSpPr>
          <p:cNvPr id="3" name="Date Placeholder 2">
            <a:extLst>
              <a:ext uri="{FF2B5EF4-FFF2-40B4-BE49-F238E27FC236}">
                <a16:creationId xmlns:a16="http://schemas.microsoft.com/office/drawing/2014/main" id="{F966688C-AFBB-4A60-A1CD-93ADBF6E8A2E}"/>
              </a:ext>
            </a:extLst>
          </p:cNvPr>
          <p:cNvSpPr>
            <a:spLocks noGrp="1"/>
          </p:cNvSpPr>
          <p:nvPr>
            <p:ph type="dt" sz="half" idx="2"/>
          </p:nvPr>
        </p:nvSpPr>
        <p:spPr/>
        <p:txBody>
          <a:bodyPr/>
          <a:lstStyle/>
          <a:p>
            <a:fld id="{D32C9CBE-BB3D-4D4A-BBA2-C9CC33C12E4A}" type="datetime1">
              <a:rPr lang="en-US" smtClean="0"/>
              <a:t>2/10/2022</a:t>
            </a:fld>
            <a:endParaRPr lang="en-US" dirty="0"/>
          </a:p>
        </p:txBody>
      </p:sp>
    </p:spTree>
    <p:extLst>
      <p:ext uri="{BB962C8B-B14F-4D97-AF65-F5344CB8AC3E}">
        <p14:creationId xmlns:p14="http://schemas.microsoft.com/office/powerpoint/2010/main" val="385696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2/10/2022</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9CC31A-C248-4D60-9452-FCF01D9FF207}"/>
              </a:ext>
            </a:extLst>
          </p:cNvPr>
          <p:cNvSpPr>
            <a:spLocks noGrp="1"/>
          </p:cNvSpPr>
          <p:nvPr>
            <p:ph idx="1"/>
          </p:nvPr>
        </p:nvSpPr>
        <p:spPr>
          <a:xfrm>
            <a:off x="258183" y="1549101"/>
            <a:ext cx="11198712" cy="4711849"/>
          </a:xfrm>
        </p:spPr>
        <p:txBody>
          <a:bodyPr/>
          <a:lstStyle/>
          <a:p>
            <a:pPr marL="0" indent="0">
              <a:buNone/>
            </a:pPr>
            <a:endParaRPr lang="en-US" dirty="0"/>
          </a:p>
          <a:p>
            <a:pPr marL="0" indent="0">
              <a:buNone/>
            </a:pPr>
            <a:endParaRPr lang="en-US" dirty="0"/>
          </a:p>
        </p:txBody>
      </p:sp>
      <p:sp>
        <p:nvSpPr>
          <p:cNvPr id="2" name="Date Placeholder 1">
            <a:extLst>
              <a:ext uri="{FF2B5EF4-FFF2-40B4-BE49-F238E27FC236}">
                <a16:creationId xmlns:a16="http://schemas.microsoft.com/office/drawing/2014/main" id="{09DC4C64-ED09-4BF2-A523-90642AA5AA34}"/>
              </a:ext>
            </a:extLst>
          </p:cNvPr>
          <p:cNvSpPr>
            <a:spLocks noGrp="1"/>
          </p:cNvSpPr>
          <p:nvPr>
            <p:ph type="dt" sz="half" idx="2"/>
          </p:nvPr>
        </p:nvSpPr>
        <p:spPr/>
        <p:txBody>
          <a:bodyPr/>
          <a:lstStyle/>
          <a:p>
            <a:fld id="{ED02A1B5-AED9-4ED2-876C-3A6D7FD53219}" type="datetime1">
              <a:rPr lang="en-US" smtClean="0"/>
              <a:t>2/10/2022</a:t>
            </a:fld>
            <a:endParaRPr lang="en-US" dirty="0"/>
          </a:p>
        </p:txBody>
      </p:sp>
      <p:sp>
        <p:nvSpPr>
          <p:cNvPr id="4" name="Rectangle 3">
            <a:extLst>
              <a:ext uri="{FF2B5EF4-FFF2-40B4-BE49-F238E27FC236}">
                <a16:creationId xmlns:a16="http://schemas.microsoft.com/office/drawing/2014/main" id="{A7A780E1-7EA9-4B65-917C-E8C626F6F3A4}"/>
              </a:ext>
            </a:extLst>
          </p:cNvPr>
          <p:cNvSpPr/>
          <p:nvPr/>
        </p:nvSpPr>
        <p:spPr>
          <a:xfrm>
            <a:off x="258182" y="779771"/>
            <a:ext cx="1598899" cy="461665"/>
          </a:xfrm>
          <a:prstGeom prst="rect">
            <a:avLst/>
          </a:prstGeom>
        </p:spPr>
        <p:txBody>
          <a:bodyPr wrap="none">
            <a:spAutoFit/>
          </a:bodyPr>
          <a:lstStyle/>
          <a:p>
            <a:r>
              <a:rPr lang="en-US" sz="2400" b="1" dirty="0">
                <a:solidFill>
                  <a:srgbClr val="00838B"/>
                </a:solidFill>
                <a:latin typeface="+mj-lt"/>
              </a:rPr>
              <a:t>CTC Survey </a:t>
            </a:r>
            <a:endParaRPr lang="en-US" sz="2400" dirty="0">
              <a:latin typeface="+mj-lt"/>
            </a:endParaRPr>
          </a:p>
        </p:txBody>
      </p:sp>
      <p:sp>
        <p:nvSpPr>
          <p:cNvPr id="5" name="Rectangle 4">
            <a:extLst>
              <a:ext uri="{FF2B5EF4-FFF2-40B4-BE49-F238E27FC236}">
                <a16:creationId xmlns:a16="http://schemas.microsoft.com/office/drawing/2014/main" id="{85C8E7B0-03A3-4420-BD94-A74221FCCEBA}"/>
              </a:ext>
            </a:extLst>
          </p:cNvPr>
          <p:cNvSpPr/>
          <p:nvPr/>
        </p:nvSpPr>
        <p:spPr>
          <a:xfrm>
            <a:off x="381837" y="1350262"/>
            <a:ext cx="11198712" cy="2757871"/>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What: Implementing the Communities That Care (CTC) Survey Informational Webinar via ZOOM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When: </a:t>
            </a:r>
            <a:r>
              <a:rPr lang="en-US" b="1" dirty="0">
                <a:latin typeface="Calibri" panose="020F0502020204030204" pitchFamily="34" charset="0"/>
                <a:ea typeface="Calibri" panose="020F0502020204030204" pitchFamily="34" charset="0"/>
                <a:cs typeface="Calibri" panose="020F0502020204030204" pitchFamily="34" charset="0"/>
              </a:rPr>
              <a:t>February 15</a:t>
            </a:r>
            <a:r>
              <a:rPr lang="en-US" b="1" baseline="30000" dirty="0">
                <a:latin typeface="Calibri" panose="020F0502020204030204" pitchFamily="34" charset="0"/>
                <a:ea typeface="Calibri" panose="020F0502020204030204" pitchFamily="34" charset="0"/>
                <a:cs typeface="Calibri" panose="020F0502020204030204" pitchFamily="34" charset="0"/>
              </a:rPr>
              <a:t>th</a:t>
            </a:r>
            <a:r>
              <a:rPr lang="en-US" b="1" dirty="0">
                <a:latin typeface="Calibri" panose="020F0502020204030204" pitchFamily="34" charset="0"/>
                <a:ea typeface="Calibri" panose="020F0502020204030204" pitchFamily="34" charset="0"/>
                <a:cs typeface="Calibri" panose="020F0502020204030204" pitchFamily="34" charset="0"/>
              </a:rPr>
              <a:t> 10-11 am or February 17</a:t>
            </a:r>
            <a:r>
              <a:rPr lang="en-US" b="1" baseline="30000" dirty="0">
                <a:latin typeface="Calibri" panose="020F0502020204030204" pitchFamily="34" charset="0"/>
                <a:ea typeface="Calibri" panose="020F0502020204030204" pitchFamily="34" charset="0"/>
                <a:cs typeface="Calibri" panose="020F0502020204030204" pitchFamily="34" charset="0"/>
              </a:rPr>
              <a:t>th</a:t>
            </a:r>
            <a:r>
              <a:rPr lang="en-US" b="1" dirty="0">
                <a:latin typeface="Calibri" panose="020F0502020204030204" pitchFamily="34" charset="0"/>
                <a:ea typeface="Calibri" panose="020F0502020204030204" pitchFamily="34" charset="0"/>
                <a:cs typeface="Calibri" panose="020F0502020204030204" pitchFamily="34" charset="0"/>
              </a:rPr>
              <a:t> 2-3 pm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How: You can join </a:t>
            </a:r>
            <a:r>
              <a:rPr lang="en-US" b="1" dirty="0">
                <a:latin typeface="Calibri" panose="020F0502020204030204" pitchFamily="34" charset="0"/>
                <a:ea typeface="Calibri" panose="020F0502020204030204" pitchFamily="34" charset="0"/>
                <a:cs typeface="Calibri" panose="020F0502020204030204" pitchFamily="34" charset="0"/>
              </a:rPr>
              <a:t>either webinar</a:t>
            </a:r>
            <a:r>
              <a:rPr lang="en-US" dirty="0">
                <a:latin typeface="Calibri" panose="020F0502020204030204" pitchFamily="34" charset="0"/>
                <a:ea typeface="Calibri" panose="020F0502020204030204" pitchFamily="34" charset="0"/>
                <a:cs typeface="Calibri" panose="020F0502020204030204" pitchFamily="34" charset="0"/>
              </a:rPr>
              <a:t>-the information will be the same-see ZOOM links below for each meeting. A recording will also be available after the meetings for review.</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Additional Information: ISI Consulting-Holly Hayes- will be reviewing the logistics of completing this year’s survey. The survey timeline has been adjusted slightly from the original estimated timeline. </a:t>
            </a:r>
            <a:r>
              <a:rPr lang="en-US" b="1" dirty="0">
                <a:latin typeface="Calibri" panose="020F0502020204030204" pitchFamily="34" charset="0"/>
                <a:ea typeface="Calibri" panose="020F0502020204030204" pitchFamily="34" charset="0"/>
                <a:cs typeface="Calibri" panose="020F0502020204030204" pitchFamily="34" charset="0"/>
              </a:rPr>
              <a:t>The survey will be available February 28- April 8. </a:t>
            </a:r>
            <a:r>
              <a:rPr lang="en-US" dirty="0">
                <a:latin typeface="Calibri" panose="020F0502020204030204" pitchFamily="34" charset="0"/>
                <a:ea typeface="Calibri" panose="020F0502020204030204" pitchFamily="34" charset="0"/>
                <a:cs typeface="Calibri" panose="020F0502020204030204" pitchFamily="34" charset="0"/>
              </a:rPr>
              <a:t>For those using the online version, Survey Monkey will be the platform. Paper copies for those that indicated that option will be delivered the week of February 21</a:t>
            </a:r>
            <a:r>
              <a:rPr lang="en-US" baseline="30000" dirty="0">
                <a:latin typeface="Calibri" panose="020F0502020204030204" pitchFamily="34" charset="0"/>
                <a:ea typeface="Calibri" panose="020F0502020204030204" pitchFamily="34" charset="0"/>
                <a:cs typeface="Calibri" panose="020F0502020204030204" pitchFamily="34" charset="0"/>
              </a:rPr>
              <a:t>st</a:t>
            </a:r>
            <a:r>
              <a:rPr lang="en-US" dirty="0">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355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FB56F1-39CA-4367-AD9A-F6CE2D258075}"/>
              </a:ext>
            </a:extLst>
          </p:cNvPr>
          <p:cNvSpPr>
            <a:spLocks noGrp="1"/>
          </p:cNvSpPr>
          <p:nvPr>
            <p:ph idx="1"/>
          </p:nvPr>
        </p:nvSpPr>
        <p:spPr>
          <a:xfrm>
            <a:off x="454184" y="840898"/>
            <a:ext cx="11282291" cy="4023360"/>
          </a:xfrm>
        </p:spPr>
        <p:txBody>
          <a:bodyPr/>
          <a:lstStyle/>
          <a:p>
            <a:r>
              <a:rPr lang="en-US" b="1" dirty="0"/>
              <a:t>ZOOM Links:</a:t>
            </a:r>
            <a:endParaRPr lang="en-US" dirty="0"/>
          </a:p>
          <a:p>
            <a:r>
              <a:rPr lang="en-US" b="1" dirty="0"/>
              <a:t>Tuesday, February 15</a:t>
            </a:r>
            <a:r>
              <a:rPr lang="en-US" b="1" baseline="30000" dirty="0"/>
              <a:t>th</a:t>
            </a:r>
            <a:r>
              <a:rPr lang="en-US" b="1" dirty="0"/>
              <a:t> 10:00 am:</a:t>
            </a:r>
            <a:endParaRPr lang="en-US" dirty="0"/>
          </a:p>
          <a:p>
            <a:r>
              <a:rPr lang="en-US" dirty="0"/>
              <a:t> Holly Hayes, ISI Consulting is inviting you to a scheduled Zoom meeting.</a:t>
            </a:r>
            <a:br>
              <a:rPr lang="en-US" dirty="0"/>
            </a:br>
            <a:br>
              <a:rPr lang="en-US" dirty="0"/>
            </a:br>
            <a:r>
              <a:rPr lang="en-US" dirty="0"/>
              <a:t>Join Zoom Meeting</a:t>
            </a:r>
            <a:br>
              <a:rPr lang="en-US" dirty="0"/>
            </a:br>
            <a:r>
              <a:rPr lang="en-US" u="sng" dirty="0">
                <a:hlinkClick r:id="rId2"/>
              </a:rPr>
              <a:t>https://us06web.zoom.us/j/81820531898?pwd=OVc3SEQ3NkNyUmQrL2p0c1cwUWFEZz09&amp;from=addon</a:t>
            </a:r>
            <a:br>
              <a:rPr lang="en-US" dirty="0"/>
            </a:br>
            <a:br>
              <a:rPr lang="en-US" dirty="0"/>
            </a:br>
            <a:r>
              <a:rPr lang="en-US" dirty="0"/>
              <a:t>Meeting ID: 818 2053 1898</a:t>
            </a:r>
            <a:br>
              <a:rPr lang="en-US" dirty="0"/>
            </a:br>
            <a:r>
              <a:rPr lang="en-US" dirty="0"/>
              <a:t>Passcode: 628614</a:t>
            </a:r>
            <a:br>
              <a:rPr lang="en-US" dirty="0"/>
            </a:br>
            <a:r>
              <a:rPr lang="en-US" dirty="0"/>
              <a:t>One tap mobile</a:t>
            </a:r>
            <a:br>
              <a:rPr lang="en-US" dirty="0"/>
            </a:br>
            <a:r>
              <a:rPr lang="en-US" dirty="0"/>
              <a:t>+13126266799,,81820531898#,,,,*628614# US (Chicago)</a:t>
            </a:r>
            <a:br>
              <a:rPr lang="en-US" dirty="0"/>
            </a:br>
            <a:r>
              <a:rPr lang="en-US" dirty="0"/>
              <a:t>+16465588656,,81820531898#,,,,*628614# US (New York)</a:t>
            </a:r>
            <a:br>
              <a:rPr lang="en-US" dirty="0"/>
            </a:br>
            <a:endParaRPr lang="en-US" dirty="0"/>
          </a:p>
          <a:p>
            <a:endParaRPr lang="en-US" dirty="0"/>
          </a:p>
        </p:txBody>
      </p:sp>
      <p:sp>
        <p:nvSpPr>
          <p:cNvPr id="3" name="Date Placeholder 2">
            <a:extLst>
              <a:ext uri="{FF2B5EF4-FFF2-40B4-BE49-F238E27FC236}">
                <a16:creationId xmlns:a16="http://schemas.microsoft.com/office/drawing/2014/main" id="{8377A63E-8D76-406F-B15F-FB74E0048BAD}"/>
              </a:ext>
            </a:extLst>
          </p:cNvPr>
          <p:cNvSpPr>
            <a:spLocks noGrp="1"/>
          </p:cNvSpPr>
          <p:nvPr>
            <p:ph type="dt" sz="half" idx="2"/>
          </p:nvPr>
        </p:nvSpPr>
        <p:spPr/>
        <p:txBody>
          <a:bodyPr/>
          <a:lstStyle/>
          <a:p>
            <a:fld id="{D32C9CBE-BB3D-4D4A-BBA2-C9CC33C12E4A}" type="datetime1">
              <a:rPr lang="en-US" smtClean="0"/>
              <a:t>2/10/2022</a:t>
            </a:fld>
            <a:endParaRPr lang="en-US" dirty="0"/>
          </a:p>
        </p:txBody>
      </p:sp>
    </p:spTree>
    <p:extLst>
      <p:ext uri="{BB962C8B-B14F-4D97-AF65-F5344CB8AC3E}">
        <p14:creationId xmlns:p14="http://schemas.microsoft.com/office/powerpoint/2010/main" val="334409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F93A18B-5E65-4033-B52A-B34E1A484CA2}"/>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Rectangle 3">
            <a:extLst>
              <a:ext uri="{FF2B5EF4-FFF2-40B4-BE49-F238E27FC236}">
                <a16:creationId xmlns:a16="http://schemas.microsoft.com/office/drawing/2014/main" id="{F401CF68-1993-4C6C-9F15-394FB32A9F1F}"/>
              </a:ext>
            </a:extLst>
          </p:cNvPr>
          <p:cNvSpPr/>
          <p:nvPr/>
        </p:nvSpPr>
        <p:spPr>
          <a:xfrm>
            <a:off x="462223" y="1075174"/>
            <a:ext cx="11153671" cy="3693319"/>
          </a:xfrm>
          <a:prstGeom prst="rect">
            <a:avLst/>
          </a:prstGeom>
        </p:spPr>
        <p:txBody>
          <a:bodyPr wrap="square">
            <a:spAutoFit/>
          </a:bodyPr>
          <a:lstStyle/>
          <a:p>
            <a:r>
              <a:rPr lang="en-US" b="1" dirty="0"/>
              <a:t>Thursday, February 17</a:t>
            </a:r>
            <a:r>
              <a:rPr lang="en-US" b="1" baseline="30000" dirty="0"/>
              <a:t>th</a:t>
            </a:r>
            <a:r>
              <a:rPr lang="en-US" b="1" dirty="0"/>
              <a:t> 2:00 pm:</a:t>
            </a:r>
            <a:endParaRPr lang="en-US" dirty="0"/>
          </a:p>
          <a:p>
            <a:r>
              <a:rPr lang="en-US" dirty="0"/>
              <a:t> Holly Hayes, ISI Consulting is inviting you to a scheduled Zoom meeting.</a:t>
            </a:r>
            <a:br>
              <a:rPr lang="en-US" dirty="0"/>
            </a:br>
            <a:br>
              <a:rPr lang="en-US" dirty="0"/>
            </a:br>
            <a:r>
              <a:rPr lang="en-US" dirty="0"/>
              <a:t>Join Zoom Meeting</a:t>
            </a:r>
            <a:br>
              <a:rPr lang="en-US" dirty="0"/>
            </a:br>
            <a:r>
              <a:rPr lang="en-US" u="sng" dirty="0">
                <a:hlinkClick r:id="rId2"/>
              </a:rPr>
              <a:t>https://us06web.zoom.us/j/85323339647?pwd=SUtJUFNta0lVMjNaaUJ3eWV2bmM3dz09&amp;from=addon</a:t>
            </a:r>
            <a:br>
              <a:rPr lang="en-US" dirty="0"/>
            </a:br>
            <a:br>
              <a:rPr lang="en-US" dirty="0"/>
            </a:br>
            <a:r>
              <a:rPr lang="en-US" dirty="0"/>
              <a:t>Meeting ID: 853 2333 9647</a:t>
            </a:r>
            <a:br>
              <a:rPr lang="en-US" dirty="0"/>
            </a:br>
            <a:r>
              <a:rPr lang="en-US" dirty="0"/>
              <a:t>Passcode: 861746</a:t>
            </a:r>
            <a:br>
              <a:rPr lang="en-US" dirty="0"/>
            </a:br>
            <a:r>
              <a:rPr lang="en-US" dirty="0"/>
              <a:t>One tap mobile</a:t>
            </a:r>
            <a:br>
              <a:rPr lang="en-US" dirty="0"/>
            </a:br>
            <a:r>
              <a:rPr lang="en-US" dirty="0"/>
              <a:t>+13126266799,,85323339647#,,,,*861746# US (Chicago)</a:t>
            </a:r>
            <a:br>
              <a:rPr lang="en-US" dirty="0"/>
            </a:br>
            <a:r>
              <a:rPr lang="en-US" dirty="0"/>
              <a:t>+16465588656,,85323339647#,,,,*861746# US (New York)</a:t>
            </a:r>
            <a:br>
              <a:rPr lang="en-US" dirty="0"/>
            </a:br>
            <a:endParaRPr lang="en-US" dirty="0"/>
          </a:p>
          <a:p>
            <a:r>
              <a:rPr lang="en-US" dirty="0"/>
              <a:t> </a:t>
            </a:r>
          </a:p>
        </p:txBody>
      </p:sp>
    </p:spTree>
    <p:extLst>
      <p:ext uri="{BB962C8B-B14F-4D97-AF65-F5344CB8AC3E}">
        <p14:creationId xmlns:p14="http://schemas.microsoft.com/office/powerpoint/2010/main" val="70014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47259-E3F9-4275-A9BD-D46D90BABA6C}"/>
              </a:ext>
            </a:extLst>
          </p:cNvPr>
          <p:cNvSpPr>
            <a:spLocks noGrp="1"/>
          </p:cNvSpPr>
          <p:nvPr>
            <p:ph idx="1"/>
          </p:nvPr>
        </p:nvSpPr>
        <p:spPr>
          <a:xfrm>
            <a:off x="355003" y="1463041"/>
            <a:ext cx="11553712" cy="4765638"/>
          </a:xfrm>
        </p:spPr>
        <p:txBody>
          <a:bodyPr/>
          <a:lstStyle/>
          <a:p>
            <a:r>
              <a:rPr lang="en-US" sz="1800" b="1" dirty="0"/>
              <a:t>The study timeframe will take place between November 1, 2021 – January 21, 2022 or March 1, 2022 – May 13, 2022.  This is dependent upon which group you are in.  </a:t>
            </a:r>
            <a:endParaRPr lang="en-US" sz="1800" dirty="0"/>
          </a:p>
          <a:p>
            <a:pPr lvl="1"/>
            <a:r>
              <a:rPr lang="en-US" dirty="0"/>
              <a:t>Region 1 and 4 are November 1, 2021 – January 21, 2022. </a:t>
            </a:r>
            <a:r>
              <a:rPr lang="en-US" b="1" dirty="0"/>
              <a:t>If you are requesting an extension due to COVID, you must submit </a:t>
            </a:r>
            <a:r>
              <a:rPr lang="en-US" b="1" u="sng" dirty="0"/>
              <a:t>request in writing</a:t>
            </a:r>
            <a:r>
              <a:rPr lang="en-US" b="1" dirty="0"/>
              <a:t> to DAODAS (</a:t>
            </a:r>
            <a:r>
              <a:rPr lang="en-US" b="1" u="sng" dirty="0">
                <a:hlinkClick r:id="rId3"/>
              </a:rPr>
              <a:t>prevention@daodas.sc.gov</a:t>
            </a:r>
            <a:r>
              <a:rPr lang="en-US" b="1" dirty="0"/>
              <a:t>)  by January 7, 2022.  </a:t>
            </a:r>
            <a:r>
              <a:rPr lang="en-US" sz="1800" dirty="0"/>
              <a:t>Paperwork must be mailed (postmarked) to DAODAS by February 4, 2022.</a:t>
            </a:r>
          </a:p>
          <a:p>
            <a:pPr lvl="1"/>
            <a:r>
              <a:rPr lang="en-US" dirty="0"/>
              <a:t>Region 2 and 3 are March 1, 2022– May 13,2022. </a:t>
            </a:r>
            <a:r>
              <a:rPr lang="en-US" b="1" dirty="0"/>
              <a:t>If you are requesting an extension due to COVID, you must submit </a:t>
            </a:r>
            <a:r>
              <a:rPr lang="en-US" b="1" u="sng" dirty="0"/>
              <a:t>request in writing</a:t>
            </a:r>
            <a:r>
              <a:rPr lang="en-US" b="1" dirty="0"/>
              <a:t> to DAODAS (</a:t>
            </a:r>
            <a:r>
              <a:rPr lang="en-US" b="1" u="sng" dirty="0">
                <a:hlinkClick r:id="rId3"/>
              </a:rPr>
              <a:t>prevention@daodas.sc.gov</a:t>
            </a:r>
            <a:r>
              <a:rPr lang="en-US" b="1" dirty="0"/>
              <a:t>) by May 6, 2022. </a:t>
            </a:r>
            <a:r>
              <a:rPr lang="en-US" sz="1800" dirty="0"/>
              <a:t>Paperwork must be mailed (postmarked) to DAODAS by June 3, 2022.</a:t>
            </a:r>
          </a:p>
          <a:p>
            <a:r>
              <a:rPr lang="en-US" sz="1800" dirty="0"/>
              <a:t> </a:t>
            </a:r>
            <a:r>
              <a:rPr lang="en-US" sz="1800" b="1" dirty="0"/>
              <a:t>Regions 1 and 4 will need to complete the Annual Synar Study training on Relias between October 11 – 29, 2021.  More information to come</a:t>
            </a:r>
            <a:endParaRPr lang="en-US" sz="1800" dirty="0"/>
          </a:p>
          <a:p>
            <a:r>
              <a:rPr lang="en-US" sz="1800" b="1" dirty="0"/>
              <a:t>Regions 2 and 3 will need to complete the Annual Synar Study training on Relias between January 18</a:t>
            </a:r>
            <a:r>
              <a:rPr lang="en-US" sz="1800" b="1" baseline="30000" dirty="0"/>
              <a:t>th</a:t>
            </a:r>
            <a:r>
              <a:rPr lang="en-US" sz="1800" b="1" dirty="0"/>
              <a:t> and February 18, 2022 .</a:t>
            </a:r>
          </a:p>
          <a:p>
            <a:r>
              <a:rPr lang="en-US" sz="1800" b="1" dirty="0"/>
              <a:t>Synar Manual is available on SC Documents website: </a:t>
            </a:r>
            <a:r>
              <a:rPr lang="en-US" sz="1800" b="1" dirty="0">
                <a:hlinkClick r:id="rId4"/>
              </a:rPr>
              <a:t>https://ncweb.pire.org/scdocuments/</a:t>
            </a:r>
            <a:endParaRPr lang="en-US" sz="1800" b="1" dirty="0"/>
          </a:p>
          <a:p>
            <a:endParaRPr lang="en-US" sz="1800" dirty="0"/>
          </a:p>
          <a:p>
            <a:endParaRPr lang="en-US" dirty="0"/>
          </a:p>
        </p:txBody>
      </p:sp>
      <p:sp>
        <p:nvSpPr>
          <p:cNvPr id="3" name="Date Placeholder 2">
            <a:extLst>
              <a:ext uri="{FF2B5EF4-FFF2-40B4-BE49-F238E27FC236}">
                <a16:creationId xmlns:a16="http://schemas.microsoft.com/office/drawing/2014/main" id="{3F81E76A-98D7-4FF8-93AC-E5D7D11A7864}"/>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TextBox 3">
            <a:extLst>
              <a:ext uri="{FF2B5EF4-FFF2-40B4-BE49-F238E27FC236}">
                <a16:creationId xmlns:a16="http://schemas.microsoft.com/office/drawing/2014/main" id="{8F3762A7-62D7-44FC-921C-A8C7316CB839}"/>
              </a:ext>
            </a:extLst>
          </p:cNvPr>
          <p:cNvSpPr txBox="1"/>
          <p:nvPr/>
        </p:nvSpPr>
        <p:spPr>
          <a:xfrm>
            <a:off x="355002" y="860612"/>
            <a:ext cx="4748920" cy="461665"/>
          </a:xfrm>
          <a:prstGeom prst="rect">
            <a:avLst/>
          </a:prstGeom>
          <a:noFill/>
        </p:spPr>
        <p:txBody>
          <a:bodyPr wrap="square" rtlCol="0">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263507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3C3F36-C02D-45A0-BD6E-5A14DD96C310}"/>
              </a:ext>
            </a:extLst>
          </p:cNvPr>
          <p:cNvSpPr>
            <a:spLocks noGrp="1"/>
          </p:cNvSpPr>
          <p:nvPr>
            <p:ph idx="1"/>
          </p:nvPr>
        </p:nvSpPr>
        <p:spPr>
          <a:xfrm>
            <a:off x="290457" y="1656678"/>
            <a:ext cx="10865224" cy="4212416"/>
          </a:xfrm>
        </p:spPr>
        <p:txBody>
          <a:bodyPr/>
          <a:lstStyle/>
          <a:p>
            <a:r>
              <a:rPr lang="en-US" dirty="0"/>
              <a:t>Synar Tobacco Enforcement Partnerships (STEP)</a:t>
            </a:r>
          </a:p>
          <a:p>
            <a:r>
              <a:rPr lang="en-US" dirty="0"/>
              <a:t>The SC STEP program is an incentives based program that incorporates current aspects of our state’s prevention system, the </a:t>
            </a:r>
            <a:r>
              <a:rPr lang="en-US" b="1" dirty="0"/>
              <a:t>Synar study, merchant education, </a:t>
            </a:r>
            <a:r>
              <a:rPr lang="en-US" dirty="0"/>
              <a:t>and mandated </a:t>
            </a:r>
            <a:r>
              <a:rPr lang="en-US" b="1" dirty="0"/>
              <a:t>county tobacco compliance checks</a:t>
            </a:r>
            <a:r>
              <a:rPr lang="en-US" dirty="0"/>
              <a:t>, with federal mandates and other tobacco control and enforcement initiatives, the </a:t>
            </a:r>
            <a:r>
              <a:rPr lang="en-US" b="1" dirty="0"/>
              <a:t>Synar coverage study (federal requirement) </a:t>
            </a:r>
            <a:r>
              <a:rPr lang="en-US" dirty="0"/>
              <a:t>and </a:t>
            </a:r>
            <a:r>
              <a:rPr lang="en-US" b="1" dirty="0"/>
              <a:t>tobacco strategy incentives. </a:t>
            </a:r>
            <a:r>
              <a:rPr lang="en-US" dirty="0"/>
              <a:t>(i.e., Tobacco Education Program, Point-of-Sale work, and Multi-Jurisdictional Law Enforcement Agreements). </a:t>
            </a:r>
          </a:p>
          <a:p>
            <a:r>
              <a:rPr lang="en-US" i="1" dirty="0"/>
              <a:t>The intent is for the STEP program to package tobacco enforcement best practices and requirements and provide financial incentives to encourage the use of best practices at the local level. </a:t>
            </a:r>
          </a:p>
          <a:p>
            <a:r>
              <a:rPr lang="en-US" dirty="0"/>
              <a:t>Each year, a portion of the Substance Abuse Block Grant (after the costs are reimbursed for the Synar study and bonuses) is divvied up and allocated based on the STEP-approved activities completed in each county. </a:t>
            </a:r>
          </a:p>
        </p:txBody>
      </p:sp>
      <p:sp>
        <p:nvSpPr>
          <p:cNvPr id="3" name="Date Placeholder 2">
            <a:extLst>
              <a:ext uri="{FF2B5EF4-FFF2-40B4-BE49-F238E27FC236}">
                <a16:creationId xmlns:a16="http://schemas.microsoft.com/office/drawing/2014/main" id="{82FDC444-67CB-4FA4-95ED-92CA757AFC41}"/>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Rectangle 3">
            <a:extLst>
              <a:ext uri="{FF2B5EF4-FFF2-40B4-BE49-F238E27FC236}">
                <a16:creationId xmlns:a16="http://schemas.microsoft.com/office/drawing/2014/main" id="{ABC9DB50-6383-4731-91EC-2E4AB2DC5311}"/>
              </a:ext>
            </a:extLst>
          </p:cNvPr>
          <p:cNvSpPr/>
          <p:nvPr/>
        </p:nvSpPr>
        <p:spPr>
          <a:xfrm>
            <a:off x="290457" y="835150"/>
            <a:ext cx="5805543"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07883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284D1-2EB3-4A4A-AC47-00E60009E234}"/>
              </a:ext>
            </a:extLst>
          </p:cNvPr>
          <p:cNvSpPr>
            <a:spLocks noGrp="1"/>
          </p:cNvSpPr>
          <p:nvPr>
            <p:ph idx="1"/>
          </p:nvPr>
        </p:nvSpPr>
        <p:spPr>
          <a:xfrm>
            <a:off x="322730" y="1333949"/>
            <a:ext cx="11229190" cy="5217458"/>
          </a:xfrm>
        </p:spPr>
        <p:txBody>
          <a:bodyPr/>
          <a:lstStyle/>
          <a:p>
            <a:r>
              <a:rPr lang="en-US" dirty="0"/>
              <a:t>Counties can earn STEP points for some or all of the following efforts:</a:t>
            </a:r>
          </a:p>
          <a:p>
            <a:r>
              <a:rPr lang="en-US" dirty="0"/>
              <a:t>• Conducting tobacco compliance checks,</a:t>
            </a:r>
          </a:p>
          <a:p>
            <a:r>
              <a:rPr lang="en-US" dirty="0"/>
              <a:t>• Reporting new tobacco outlets and cleaning their list frame,</a:t>
            </a:r>
          </a:p>
          <a:p>
            <a:r>
              <a:rPr lang="en-US" dirty="0"/>
              <a:t>• Merchant Education,</a:t>
            </a:r>
          </a:p>
          <a:p>
            <a:r>
              <a:rPr lang="en-US" dirty="0"/>
              <a:t>• Tobacco Education Program,</a:t>
            </a:r>
          </a:p>
          <a:p>
            <a:r>
              <a:rPr lang="en-US" dirty="0"/>
              <a:t>• Point-of-Sale Taskforce development,</a:t>
            </a:r>
          </a:p>
          <a:p>
            <a:r>
              <a:rPr lang="en-US" dirty="0"/>
              <a:t>• Merchant Pledge(s),</a:t>
            </a:r>
          </a:p>
          <a:p>
            <a:r>
              <a:rPr lang="en-US" dirty="0"/>
              <a:t>• Establishing multi-jurisdictional law enforcement agreements around tobacco.</a:t>
            </a:r>
          </a:p>
          <a:p>
            <a:r>
              <a:rPr lang="en-US" dirty="0"/>
              <a:t>Please use the following designated STEP email address to ask DAODAS questions regarding STEP: </a:t>
            </a:r>
            <a:r>
              <a:rPr lang="en-US" dirty="0">
                <a:hlinkClick r:id="rId2"/>
              </a:rPr>
              <a:t>daodas.stepprogram@daodas.sc.gov</a:t>
            </a:r>
            <a:endParaRPr lang="en-US" dirty="0"/>
          </a:p>
          <a:p>
            <a:r>
              <a:rPr lang="en-US" dirty="0"/>
              <a:t>Additionally, all templates, forms, and the new STEP Cover Sheet are on the SC Documents webpage: Search STEP</a:t>
            </a:r>
          </a:p>
        </p:txBody>
      </p:sp>
      <p:sp>
        <p:nvSpPr>
          <p:cNvPr id="3" name="Date Placeholder 2">
            <a:extLst>
              <a:ext uri="{FF2B5EF4-FFF2-40B4-BE49-F238E27FC236}">
                <a16:creationId xmlns:a16="http://schemas.microsoft.com/office/drawing/2014/main" id="{7348B899-B301-4283-945A-E517A96E5E7A}"/>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Rectangle 3">
            <a:extLst>
              <a:ext uri="{FF2B5EF4-FFF2-40B4-BE49-F238E27FC236}">
                <a16:creationId xmlns:a16="http://schemas.microsoft.com/office/drawing/2014/main" id="{33B98F26-80A4-4BF0-B308-28CE226EB52E}"/>
              </a:ext>
            </a:extLst>
          </p:cNvPr>
          <p:cNvSpPr/>
          <p:nvPr/>
        </p:nvSpPr>
        <p:spPr>
          <a:xfrm>
            <a:off x="322730" y="699247"/>
            <a:ext cx="5411097"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83768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50B83-F4A8-42F0-B0C8-FDD82BD8298C}"/>
              </a:ext>
            </a:extLst>
          </p:cNvPr>
          <p:cNvSpPr>
            <a:spLocks noGrp="1"/>
          </p:cNvSpPr>
          <p:nvPr>
            <p:ph idx="1"/>
          </p:nvPr>
        </p:nvSpPr>
        <p:spPr>
          <a:xfrm>
            <a:off x="247859" y="1225899"/>
            <a:ext cx="11696282" cy="5334374"/>
          </a:xfrm>
        </p:spPr>
        <p:txBody>
          <a:bodyPr/>
          <a:lstStyle/>
          <a:p>
            <a:r>
              <a:rPr lang="en-US" sz="1800" dirty="0"/>
              <a:t>Vendor has been selected: WayPath in consultation with GrantVantage. Contract became effective October 2, 2021</a:t>
            </a:r>
          </a:p>
          <a:p>
            <a:r>
              <a:rPr lang="en-US" sz="1800" dirty="0"/>
              <a:t>Premal Parikh is DAODAS lead on contract. Team representing all departments within the agency participating in daily meetings.</a:t>
            </a:r>
          </a:p>
          <a:p>
            <a:r>
              <a:rPr lang="en-US" sz="1800" dirty="0"/>
              <a:t>At DAODAS, the division managers and Subject Matter Experts are working with our vendor teams on building out the pre-award and post-award parts of the system. As we go through this, we are taking opportunity to optimize, streamline &amp;  re-engineer some of our existing business processes. We are considering:</a:t>
            </a:r>
          </a:p>
          <a:p>
            <a:r>
              <a:rPr lang="en-US" sz="1800" dirty="0"/>
              <a:t>- requirements of the state and the federal guidelines</a:t>
            </a:r>
          </a:p>
          <a:p>
            <a:r>
              <a:rPr lang="en-US" sz="1800" dirty="0"/>
              <a:t>- accountability to the federal and state funders</a:t>
            </a:r>
          </a:p>
          <a:p>
            <a:r>
              <a:rPr lang="en-US" sz="1800" dirty="0"/>
              <a:t>- accountability to the citizens of South Carolina</a:t>
            </a:r>
          </a:p>
          <a:p>
            <a:r>
              <a:rPr lang="en-US" sz="1800" dirty="0"/>
              <a:t>- reporting requirements </a:t>
            </a:r>
          </a:p>
          <a:p>
            <a:r>
              <a:rPr lang="en-US" sz="1800" dirty="0"/>
              <a:t>- user experience, efficiency &amp; productivity </a:t>
            </a:r>
          </a:p>
          <a:p>
            <a:r>
              <a:rPr lang="en-US" sz="1800" dirty="0"/>
              <a:t>- reduced complexity</a:t>
            </a:r>
          </a:p>
          <a:p>
            <a:r>
              <a:rPr lang="en-US" sz="1800" dirty="0"/>
              <a:t>- ability to gauge plan effectiveness and associated budget and expenses </a:t>
            </a:r>
          </a:p>
          <a:p>
            <a:r>
              <a:rPr lang="en-US" sz="1800" dirty="0"/>
              <a:t>- ability to make and measure continuous improvements</a:t>
            </a:r>
          </a:p>
          <a:p>
            <a:r>
              <a:rPr lang="en-US" sz="1800" dirty="0"/>
              <a:t> </a:t>
            </a:r>
          </a:p>
          <a:p>
            <a:endParaRPr lang="en-US" dirty="0"/>
          </a:p>
          <a:p>
            <a:endParaRPr lang="en-US" dirty="0"/>
          </a:p>
        </p:txBody>
      </p:sp>
      <p:sp>
        <p:nvSpPr>
          <p:cNvPr id="3" name="Date Placeholder 2">
            <a:extLst>
              <a:ext uri="{FF2B5EF4-FFF2-40B4-BE49-F238E27FC236}">
                <a16:creationId xmlns:a16="http://schemas.microsoft.com/office/drawing/2014/main" id="{1CC7048A-094A-4943-A5C8-890466ECFE86}"/>
              </a:ext>
            </a:extLst>
          </p:cNvPr>
          <p:cNvSpPr>
            <a:spLocks noGrp="1"/>
          </p:cNvSpPr>
          <p:nvPr>
            <p:ph type="dt" sz="half" idx="2"/>
          </p:nvPr>
        </p:nvSpPr>
        <p:spPr/>
        <p:txBody>
          <a:bodyPr/>
          <a:lstStyle/>
          <a:p>
            <a:fld id="{D32C9CBE-BB3D-4D4A-BBA2-C9CC33C12E4A}" type="datetime1">
              <a:rPr lang="en-US" smtClean="0"/>
              <a:t>2/10/2022</a:t>
            </a:fld>
            <a:endParaRPr lang="en-US" dirty="0"/>
          </a:p>
        </p:txBody>
      </p:sp>
      <p:sp>
        <p:nvSpPr>
          <p:cNvPr id="4" name="Rectangle 3">
            <a:extLst>
              <a:ext uri="{FF2B5EF4-FFF2-40B4-BE49-F238E27FC236}">
                <a16:creationId xmlns:a16="http://schemas.microsoft.com/office/drawing/2014/main" id="{759CAAA5-FBBE-4403-8A04-8E00D9EA8654}"/>
              </a:ext>
            </a:extLst>
          </p:cNvPr>
          <p:cNvSpPr/>
          <p:nvPr/>
        </p:nvSpPr>
        <p:spPr>
          <a:xfrm>
            <a:off x="247859" y="763674"/>
            <a:ext cx="4662633" cy="400110"/>
          </a:xfrm>
          <a:prstGeom prst="rect">
            <a:avLst/>
          </a:prstGeom>
        </p:spPr>
        <p:txBody>
          <a:bodyPr wrap="square">
            <a:spAutoFit/>
          </a:bodyPr>
          <a:lstStyle/>
          <a:p>
            <a:r>
              <a:rPr lang="en-US" sz="2000" b="1" dirty="0">
                <a:solidFill>
                  <a:srgbClr val="00838B"/>
                </a:solidFill>
              </a:rPr>
              <a:t>Grants Management System</a:t>
            </a:r>
          </a:p>
        </p:txBody>
      </p:sp>
    </p:spTree>
    <p:extLst>
      <p:ext uri="{BB962C8B-B14F-4D97-AF65-F5344CB8AC3E}">
        <p14:creationId xmlns:p14="http://schemas.microsoft.com/office/powerpoint/2010/main" val="4106415084"/>
      </p:ext>
    </p:extLst>
  </p:cSld>
  <p:clrMapOvr>
    <a:masterClrMapping/>
  </p:clrMapOvr>
</p:sld>
</file>

<file path=ppt/theme/theme1.xml><?xml version="1.0" encoding="utf-8"?>
<a:theme xmlns:a="http://schemas.openxmlformats.org/drawingml/2006/main" name="DAODAS Master">
  <a:themeElements>
    <a:clrScheme name="SC DAODAS">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 WIDE (1)</Template>
  <TotalTime>2548</TotalTime>
  <Words>1880</Words>
  <Application>Microsoft Office PowerPoint</Application>
  <PresentationFormat>Widescreen</PresentationFormat>
  <Paragraphs>227</Paragraphs>
  <Slides>29</Slides>
  <Notes>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2" baseType="lpstr">
      <vt:lpstr>Arial</vt:lpstr>
      <vt:lpstr>Arial-1-75</vt:lpstr>
      <vt:lpstr>avenir-lt-w01_35-light1475496</vt:lpstr>
      <vt:lpstr>Calibri</vt:lpstr>
      <vt:lpstr>Calibri Light</vt:lpstr>
      <vt:lpstr>Courier New</vt:lpstr>
      <vt:lpstr>Impact</vt:lpstr>
      <vt:lpstr>proxima-n-w01-reg</vt:lpstr>
      <vt:lpstr>Symbol</vt:lpstr>
      <vt:lpstr>Tahoma</vt:lpstr>
      <vt:lpstr>Times New Roman</vt:lpstr>
      <vt:lpstr>DAODAS Master</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Crystal</dc:creator>
  <cp:lastModifiedBy>Nienhius, Michelle</cp:lastModifiedBy>
  <cp:revision>118</cp:revision>
  <cp:lastPrinted>2017-09-26T18:18:36Z</cp:lastPrinted>
  <dcterms:created xsi:type="dcterms:W3CDTF">2020-10-27T12:56:28Z</dcterms:created>
  <dcterms:modified xsi:type="dcterms:W3CDTF">2022-02-10T17:11:55Z</dcterms:modified>
</cp:coreProperties>
</file>